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svg" ContentType="image/svg+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 id="287" r:id="rId32"/>
    <p:sldId id="288"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665" autoAdjust="0"/>
  </p:normalViewPr>
  <p:slideViewPr>
    <p:cSldViewPr>
      <p:cViewPr varScale="1">
        <p:scale>
          <a:sx n="59" d="100"/>
          <a:sy n="59" d="100"/>
        </p:scale>
        <p:origin x="94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Start C period Friday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svg"/><Relationship Id="rId7" Type="http://schemas.openxmlformats.org/officeDocument/2006/relationships/image" Target="../media/image4.png"/><Relationship Id="rId8" Type="http://schemas.openxmlformats.org/officeDocument/2006/relationships/image" Target="../media/image6.sv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30.sv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3.svg"/><Relationship Id="rId6" Type="http://schemas.openxmlformats.org/officeDocument/2006/relationships/image" Target="../media/image27.jpe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0.png"/><Relationship Id="rId5" Type="http://schemas.openxmlformats.org/officeDocument/2006/relationships/image" Target="../media/image14.svg"/><Relationship Id="rId6" Type="http://schemas.openxmlformats.org/officeDocument/2006/relationships/image" Target="../media/image8.png"/><Relationship Id="rId7" Type="http://schemas.openxmlformats.org/officeDocument/2006/relationships/image" Target="../media/image11.sv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42.svg"/><Relationship Id="rId7" Type="http://schemas.openxmlformats.org/officeDocument/2006/relationships/image" Target="../media/image35.jpeg"/><Relationship Id="rId8" Type="http://schemas.openxmlformats.org/officeDocument/2006/relationships/image" Target="../media/image36.png"/><Relationship Id="rId9" Type="http://schemas.openxmlformats.org/officeDocument/2006/relationships/image" Target="../media/image45.svg"/><Relationship Id="rId10" Type="http://schemas.openxmlformats.org/officeDocument/2006/relationships/image" Target="../media/image37.png"/><Relationship Id="rId11" Type="http://schemas.openxmlformats.org/officeDocument/2006/relationships/image" Target="../media/image47.sv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1.svg"/><Relationship Id="rId5" Type="http://schemas.openxmlformats.org/officeDocument/2006/relationships/image" Target="../media/image38.png"/><Relationship Id="rId6" Type="http://schemas.openxmlformats.org/officeDocument/2006/relationships/image" Target="../media/image10.png"/><Relationship Id="rId7" Type="http://schemas.openxmlformats.org/officeDocument/2006/relationships/image" Target="../media/image14.sv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53.sv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1.svg"/><Relationship Id="rId5" Type="http://schemas.openxmlformats.org/officeDocument/2006/relationships/image" Target="../media/image43.png"/><Relationship Id="rId6" Type="http://schemas.openxmlformats.org/officeDocument/2006/relationships/image" Target="../media/image10.png"/><Relationship Id="rId7" Type="http://schemas.openxmlformats.org/officeDocument/2006/relationships/image" Target="../media/image14.svg"/><Relationship Id="rId8" Type="http://schemas.openxmlformats.org/officeDocument/2006/relationships/hyperlink" Target="https://guides.loc.gov/chronicling-america-crystal-eastman" TargetMode="Externa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1977_National_Women's_Conference#/media/File:Rosalynn_Carter_with_Betty_Ford_and_Ladybird_Johnson_at_the_National_Womens_Conference._-_NARA_-_176924.jpg" TargetMode="External"/><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66.svg"/><Relationship Id="rId9"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hyperlink" Target="https://repository.law.umich.edu/mlr/vol121/iss1/2/" TargetMode="External"/><Relationship Id="rId6" Type="http://schemas.openxmlformats.org/officeDocument/2006/relationships/hyperlink" Target="https://www.americamagazine.org/politics-society/2023/07/20/chastity-natural-family-planning-nfp-sexual-revolution-245704" TargetMode="External"/><Relationship Id="rId7" Type="http://schemas.openxmlformats.org/officeDocument/2006/relationships/hyperlink" Target="https://www.nytimes.com/2022/07/01/opinion/fetal-personhood-constitution.html" TargetMode="External"/><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1" Type="http://schemas.openxmlformats.org/officeDocument/2006/relationships/image" Target="../media/image78.svg"/><Relationship Id="rId12" Type="http://schemas.openxmlformats.org/officeDocument/2006/relationships/image" Target="../media/image62.png"/><Relationship Id="rId13" Type="http://schemas.openxmlformats.org/officeDocument/2006/relationships/image" Target="../media/image80.svg"/><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8.png"/><Relationship Id="rId4" Type="http://schemas.openxmlformats.org/officeDocument/2006/relationships/image" Target="../media/image73.svg"/><Relationship Id="rId5" Type="http://schemas.openxmlformats.org/officeDocument/2006/relationships/image" Target="../media/image59.png"/><Relationship Id="rId6" Type="http://schemas.openxmlformats.org/officeDocument/2006/relationships/image" Target="../media/image75.svg"/><Relationship Id="rId7" Type="http://schemas.openxmlformats.org/officeDocument/2006/relationships/image" Target="../media/image60.png"/><Relationship Id="rId8" Type="http://schemas.openxmlformats.org/officeDocument/2006/relationships/image" Target="../media/image34.png"/><Relationship Id="rId9" Type="http://schemas.openxmlformats.org/officeDocument/2006/relationships/image" Target="../media/image42.svg"/><Relationship Id="rId10"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5" Type="http://schemas.openxmlformats.org/officeDocument/2006/relationships/image" Target="../media/image83.svg"/><Relationship Id="rId6" Type="http://schemas.openxmlformats.org/officeDocument/2006/relationships/image" Target="../media/image65.png"/><Relationship Id="rId7" Type="http://schemas.openxmlformats.org/officeDocument/2006/relationships/image" Target="../media/image85.svg"/><Relationship Id="rId8" Type="http://schemas.openxmlformats.org/officeDocument/2006/relationships/image" Target="../media/image66.png"/><Relationship Id="rId9" Type="http://schemas.openxmlformats.org/officeDocument/2006/relationships/image" Target="../media/image87.sv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5" Type="http://schemas.openxmlformats.org/officeDocument/2006/relationships/image" Target="../media/image90.svg"/><Relationship Id="rId6" Type="http://schemas.openxmlformats.org/officeDocument/2006/relationships/hyperlink" Target="https://www.nebraskapress.unl.edu/nebraska/9781496215567/" TargetMode="External"/><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5" Type="http://schemas.openxmlformats.org/officeDocument/2006/relationships/image" Target="../media/image93.sv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96.svg"/><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99.sv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102.svg"/><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1.sv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4.sv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9.sv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6DE"/>
        </a:solidFill>
        <a:effectLst/>
      </p:bgPr>
    </p:bg>
    <p:spTree>
      <p:nvGrpSpPr>
        <p:cNvPr id="1" name=""/>
        <p:cNvGrpSpPr/>
        <p:nvPr/>
      </p:nvGrpSpPr>
      <p:grpSpPr>
        <a:xfrm>
          <a:off x="0" y="0"/>
          <a:ext cx="0" cy="0"/>
          <a:chOff x="0" y="0"/>
          <a:chExt cx="0" cy="0"/>
        </a:xfrm>
      </p:grpSpPr>
      <p:sp>
        <p:nvSpPr>
          <p:cNvPr id="2" name="Freeform 2"/>
          <p:cNvSpPr/>
          <p:nvPr/>
        </p:nvSpPr>
        <p:spPr>
          <a:xfrm>
            <a:off x="-552642" y="-483836"/>
            <a:ext cx="19393285" cy="11254673"/>
          </a:xfrm>
          <a:custGeom>
            <a:avLst/>
            <a:gdLst/>
            <a:ahLst/>
            <a:cxnLst/>
            <a:rect l="l" t="t" r="r" b="b"/>
            <a:pathLst>
              <a:path w="19393285" h="11254673">
                <a:moveTo>
                  <a:pt x="0" y="0"/>
                </a:moveTo>
                <a:lnTo>
                  <a:pt x="19393284" y="0"/>
                </a:lnTo>
                <a:lnTo>
                  <a:pt x="19393284" y="11254672"/>
                </a:lnTo>
                <a:lnTo>
                  <a:pt x="0" y="11254672"/>
                </a:lnTo>
                <a:lnTo>
                  <a:pt x="0" y="0"/>
                </a:lnTo>
                <a:close/>
              </a:path>
            </a:pathLst>
          </a:custGeom>
          <a:blipFill>
            <a:blip r:embed="rId3"/>
            <a:stretch>
              <a:fillRect t="-10094" b="-10094"/>
            </a:stretch>
          </a:blipFill>
        </p:spPr>
      </p:sp>
      <p:grpSp>
        <p:nvGrpSpPr>
          <p:cNvPr id="3" name="Group 3"/>
          <p:cNvGrpSpPr/>
          <p:nvPr/>
        </p:nvGrpSpPr>
        <p:grpSpPr>
          <a:xfrm>
            <a:off x="2831992" y="3835229"/>
            <a:ext cx="12624015" cy="3463292"/>
            <a:chOff x="0" y="0"/>
            <a:chExt cx="16832020" cy="4617723"/>
          </a:xfrm>
        </p:grpSpPr>
        <p:sp>
          <p:nvSpPr>
            <p:cNvPr id="4" name="TextBox 4"/>
            <p:cNvSpPr txBox="1"/>
            <p:nvPr/>
          </p:nvSpPr>
          <p:spPr>
            <a:xfrm>
              <a:off x="0" y="1687198"/>
              <a:ext cx="16832020" cy="2930525"/>
            </a:xfrm>
            <a:prstGeom prst="rect">
              <a:avLst/>
            </a:prstGeom>
          </p:spPr>
          <p:txBody>
            <a:bodyPr lIns="0" tIns="0" rIns="0" bIns="0" rtlCol="0" anchor="t">
              <a:spAutoFit/>
            </a:bodyPr>
            <a:lstStyle/>
            <a:p>
              <a:pPr>
                <a:lnSpc>
                  <a:spcPts val="8640"/>
                </a:lnSpc>
              </a:pPr>
              <a:r>
                <a:rPr lang="en-US" sz="7200">
                  <a:solidFill>
                    <a:srgbClr val="000000"/>
                  </a:solidFill>
                  <a:latin typeface="Canva Student Font"/>
                </a:rPr>
                <a:t>Contemporary Applications of Coverture for AP U.S. Government &amp; Politics Students</a:t>
              </a:r>
            </a:p>
          </p:txBody>
        </p:sp>
        <p:sp>
          <p:nvSpPr>
            <p:cNvPr id="5" name="TextBox 5"/>
            <p:cNvSpPr txBox="1"/>
            <p:nvPr/>
          </p:nvSpPr>
          <p:spPr>
            <a:xfrm>
              <a:off x="0" y="-171450"/>
              <a:ext cx="16832020" cy="1868173"/>
            </a:xfrm>
            <a:prstGeom prst="rect">
              <a:avLst/>
            </a:prstGeom>
          </p:spPr>
          <p:txBody>
            <a:bodyPr lIns="0" tIns="0" rIns="0" bIns="0" rtlCol="0" anchor="t">
              <a:spAutoFit/>
            </a:bodyPr>
            <a:lstStyle/>
            <a:p>
              <a:pPr>
                <a:lnSpc>
                  <a:spcPts val="11759"/>
                </a:lnSpc>
              </a:pPr>
              <a:r>
                <a:rPr lang="en-US" sz="8399">
                  <a:solidFill>
                    <a:srgbClr val="000000"/>
                  </a:solidFill>
                  <a:latin typeface="Waterlily"/>
                </a:rPr>
                <a:t>Penumbras and Comstockery </a:t>
              </a:r>
            </a:p>
          </p:txBody>
        </p:sp>
      </p:grpSp>
      <p:grpSp>
        <p:nvGrpSpPr>
          <p:cNvPr id="6" name="Group 6"/>
          <p:cNvGrpSpPr/>
          <p:nvPr/>
        </p:nvGrpSpPr>
        <p:grpSpPr>
          <a:xfrm>
            <a:off x="10769174" y="78283"/>
            <a:ext cx="7445749" cy="3756946"/>
            <a:chOff x="0" y="0"/>
            <a:chExt cx="9927665" cy="5009262"/>
          </a:xfrm>
        </p:grpSpPr>
        <p:sp>
          <p:nvSpPr>
            <p:cNvPr id="7" name="Freeform 7"/>
            <p:cNvSpPr/>
            <p:nvPr/>
          </p:nvSpPr>
          <p:spPr>
            <a:xfrm>
              <a:off x="5485865" y="0"/>
              <a:ext cx="4441800" cy="4444762"/>
            </a:xfrm>
            <a:custGeom>
              <a:avLst/>
              <a:gdLst/>
              <a:ahLst/>
              <a:cxnLst/>
              <a:rect l="l" t="t" r="r" b="b"/>
              <a:pathLst>
                <a:path w="4441800" h="4444762">
                  <a:moveTo>
                    <a:pt x="0" y="0"/>
                  </a:moveTo>
                  <a:lnTo>
                    <a:pt x="4441800" y="0"/>
                  </a:lnTo>
                  <a:lnTo>
                    <a:pt x="4441800" y="4444762"/>
                  </a:lnTo>
                  <a:lnTo>
                    <a:pt x="0" y="4444762"/>
                  </a:lnTo>
                  <a:lnTo>
                    <a:pt x="0" y="0"/>
                  </a:lnTo>
                  <a:close/>
                </a:path>
              </a:pathLst>
            </a:custGeom>
            <a:blipFill>
              <a:blip r:embed="rId4"/>
              <a:stretch>
                <a:fillRect/>
              </a:stretch>
            </a:blipFill>
          </p:spPr>
        </p:sp>
        <p:sp>
          <p:nvSpPr>
            <p:cNvPr id="8" name="Freeform 8"/>
            <p:cNvSpPr/>
            <p:nvPr/>
          </p:nvSpPr>
          <p:spPr>
            <a:xfrm rot="-277118">
              <a:off x="2781343" y="1599496"/>
              <a:ext cx="4583337" cy="1798960"/>
            </a:xfrm>
            <a:custGeom>
              <a:avLst/>
              <a:gdLst/>
              <a:ahLst/>
              <a:cxnLst/>
              <a:rect l="l" t="t" r="r" b="b"/>
              <a:pathLst>
                <a:path w="4583337" h="1798960">
                  <a:moveTo>
                    <a:pt x="0" y="0"/>
                  </a:moveTo>
                  <a:lnTo>
                    <a:pt x="4583337" y="0"/>
                  </a:lnTo>
                  <a:lnTo>
                    <a:pt x="4583337" y="1798960"/>
                  </a:lnTo>
                  <a:lnTo>
                    <a:pt x="0" y="17989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1129507">
              <a:off x="442472" y="1279340"/>
              <a:ext cx="3287450" cy="3287450"/>
            </a:xfrm>
            <a:custGeom>
              <a:avLst/>
              <a:gdLst/>
              <a:ahLst/>
              <a:cxnLst/>
              <a:rect l="l" t="t" r="r" b="b"/>
              <a:pathLst>
                <a:path w="3287450" h="3287450">
                  <a:moveTo>
                    <a:pt x="0" y="0"/>
                  </a:moveTo>
                  <a:lnTo>
                    <a:pt x="3287450" y="0"/>
                  </a:lnTo>
                  <a:lnTo>
                    <a:pt x="3287450" y="3287450"/>
                  </a:lnTo>
                  <a:lnTo>
                    <a:pt x="0" y="32874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0" name="TextBox 10"/>
          <p:cNvSpPr txBox="1"/>
          <p:nvPr/>
        </p:nvSpPr>
        <p:spPr>
          <a:xfrm>
            <a:off x="266700" y="249733"/>
            <a:ext cx="10053261" cy="3077766"/>
          </a:xfrm>
          <a:prstGeom prst="rect">
            <a:avLst/>
          </a:prstGeom>
        </p:spPr>
        <p:txBody>
          <a:bodyPr lIns="0" tIns="0" rIns="0" bIns="0" rtlCol="0" anchor="t">
            <a:spAutoFit/>
          </a:bodyPr>
          <a:lstStyle/>
          <a:p>
            <a:pPr>
              <a:lnSpc>
                <a:spcPts val="4800"/>
              </a:lnSpc>
            </a:pPr>
            <a:r>
              <a:rPr lang="en-US" sz="4000" dirty="0">
                <a:solidFill>
                  <a:srgbClr val="000000"/>
                </a:solidFill>
                <a:latin typeface="Canva Student Font"/>
              </a:rPr>
              <a:t>Content Creators:</a:t>
            </a:r>
          </a:p>
          <a:p>
            <a:pPr>
              <a:lnSpc>
                <a:spcPts val="4800"/>
              </a:lnSpc>
            </a:pPr>
            <a:r>
              <a:rPr lang="en-US" sz="4000" dirty="0">
                <a:solidFill>
                  <a:srgbClr val="000000"/>
                </a:solidFill>
                <a:latin typeface="Canva Student Font"/>
              </a:rPr>
              <a:t>Serene Williams &amp; Kristen Kelly, </a:t>
            </a:r>
            <a:r>
              <a:rPr lang="en-US" sz="4000" dirty="0" smtClean="0">
                <a:solidFill>
                  <a:srgbClr val="000000"/>
                </a:solidFill>
                <a:latin typeface="Canva Student Font"/>
              </a:rPr>
              <a:t/>
            </a:r>
            <a:br>
              <a:rPr lang="en-US" sz="4000" dirty="0" smtClean="0">
                <a:solidFill>
                  <a:srgbClr val="000000"/>
                </a:solidFill>
                <a:latin typeface="Canva Student Font"/>
              </a:rPr>
            </a:br>
            <a:r>
              <a:rPr lang="en-US" sz="4000" i="1" dirty="0" smtClean="0">
                <a:solidFill>
                  <a:srgbClr val="000000"/>
                </a:solidFill>
                <a:latin typeface="Canva Student Font"/>
              </a:rPr>
              <a:t>Women’s History in High School</a:t>
            </a:r>
            <a:endParaRPr lang="en-US" sz="4000" i="1" dirty="0">
              <a:solidFill>
                <a:srgbClr val="000000"/>
              </a:solidFill>
              <a:latin typeface="Canva Student Font"/>
            </a:endParaRPr>
          </a:p>
          <a:p>
            <a:pPr>
              <a:lnSpc>
                <a:spcPts val="4800"/>
              </a:lnSpc>
            </a:pPr>
            <a:r>
              <a:rPr lang="en-US" sz="4000" dirty="0">
                <a:solidFill>
                  <a:srgbClr val="000000"/>
                </a:solidFill>
                <a:latin typeface="Canva Student Font"/>
              </a:rPr>
              <a:t>Graphic Designer:</a:t>
            </a:r>
          </a:p>
          <a:p>
            <a:pPr>
              <a:lnSpc>
                <a:spcPts val="4800"/>
              </a:lnSpc>
            </a:pPr>
            <a:r>
              <a:rPr lang="en-US" sz="4000" dirty="0">
                <a:solidFill>
                  <a:srgbClr val="000000"/>
                </a:solidFill>
                <a:latin typeface="Canva Student Font"/>
              </a:rPr>
              <a:t>Gabriella Perez, High School Student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BF96"/>
        </a:solidFill>
        <a:effectLst/>
      </p:bgPr>
    </p:bg>
    <p:spTree>
      <p:nvGrpSpPr>
        <p:cNvPr id="1" name=""/>
        <p:cNvGrpSpPr/>
        <p:nvPr/>
      </p:nvGrpSpPr>
      <p:grpSpPr>
        <a:xfrm>
          <a:off x="0" y="0"/>
          <a:ext cx="0" cy="0"/>
          <a:chOff x="0" y="0"/>
          <a:chExt cx="0" cy="0"/>
        </a:xfrm>
      </p:grpSpPr>
      <p:sp>
        <p:nvSpPr>
          <p:cNvPr id="2" name="Freeform 2"/>
          <p:cNvSpPr/>
          <p:nvPr/>
        </p:nvSpPr>
        <p:spPr>
          <a:xfrm>
            <a:off x="-552642" y="-483836"/>
            <a:ext cx="19393285" cy="11254673"/>
          </a:xfrm>
          <a:custGeom>
            <a:avLst/>
            <a:gdLst/>
            <a:ahLst/>
            <a:cxnLst/>
            <a:rect l="l" t="t" r="r" b="b"/>
            <a:pathLst>
              <a:path w="19393285" h="11254673">
                <a:moveTo>
                  <a:pt x="0" y="0"/>
                </a:moveTo>
                <a:lnTo>
                  <a:pt x="19393284" y="0"/>
                </a:lnTo>
                <a:lnTo>
                  <a:pt x="19393284" y="11254672"/>
                </a:lnTo>
                <a:lnTo>
                  <a:pt x="0" y="11254672"/>
                </a:lnTo>
                <a:lnTo>
                  <a:pt x="0" y="0"/>
                </a:lnTo>
                <a:close/>
              </a:path>
            </a:pathLst>
          </a:custGeom>
          <a:blipFill>
            <a:blip r:embed="rId3"/>
            <a:stretch>
              <a:fillRect t="-10094" b="-10094"/>
            </a:stretch>
          </a:blipFill>
        </p:spPr>
      </p:sp>
      <p:grpSp>
        <p:nvGrpSpPr>
          <p:cNvPr id="3" name="Group 3"/>
          <p:cNvGrpSpPr/>
          <p:nvPr/>
        </p:nvGrpSpPr>
        <p:grpSpPr>
          <a:xfrm>
            <a:off x="2462363" y="800436"/>
            <a:ext cx="13363275" cy="8686129"/>
            <a:chOff x="0" y="0"/>
            <a:chExt cx="17817700" cy="11581505"/>
          </a:xfrm>
        </p:grpSpPr>
        <p:sp>
          <p:nvSpPr>
            <p:cNvPr id="4" name="Freeform 4"/>
            <p:cNvSpPr/>
            <p:nvPr/>
          </p:nvSpPr>
          <p:spPr>
            <a:xfrm>
              <a:off x="1250707" y="620566"/>
              <a:ext cx="15316285" cy="10340373"/>
            </a:xfrm>
            <a:custGeom>
              <a:avLst/>
              <a:gdLst/>
              <a:ahLst/>
              <a:cxnLst/>
              <a:rect l="l" t="t" r="r" b="b"/>
              <a:pathLst>
                <a:path w="15316285" h="10340373">
                  <a:moveTo>
                    <a:pt x="0" y="0"/>
                  </a:moveTo>
                  <a:lnTo>
                    <a:pt x="15316285" y="0"/>
                  </a:lnTo>
                  <a:lnTo>
                    <a:pt x="15316285" y="10340373"/>
                  </a:lnTo>
                  <a:lnTo>
                    <a:pt x="0" y="10340373"/>
                  </a:lnTo>
                  <a:lnTo>
                    <a:pt x="0" y="0"/>
                  </a:lnTo>
                  <a:close/>
                </a:path>
              </a:pathLst>
            </a:custGeom>
            <a:blipFill>
              <a:blip r:embed="rId4"/>
              <a:stretch>
                <a:fillRect l="-3251" t="-1257" r="-2657" b="-1106"/>
              </a:stretch>
            </a:blipFill>
            <a:ln cap="sq">
              <a:noFill/>
              <a:prstDash val="solid"/>
              <a:miter/>
            </a:ln>
          </p:spPr>
        </p:sp>
        <p:sp>
          <p:nvSpPr>
            <p:cNvPr id="5" name="Freeform 5"/>
            <p:cNvSpPr/>
            <p:nvPr/>
          </p:nvSpPr>
          <p:spPr>
            <a:xfrm rot="-10800000">
              <a:off x="0" y="0"/>
              <a:ext cx="17817700" cy="11581505"/>
            </a:xfrm>
            <a:custGeom>
              <a:avLst/>
              <a:gdLst/>
              <a:ahLst/>
              <a:cxnLst/>
              <a:rect l="l" t="t" r="r" b="b"/>
              <a:pathLst>
                <a:path w="17817700" h="11581505">
                  <a:moveTo>
                    <a:pt x="0" y="0"/>
                  </a:moveTo>
                  <a:lnTo>
                    <a:pt x="17817700" y="0"/>
                  </a:lnTo>
                  <a:lnTo>
                    <a:pt x="17817700" y="11581505"/>
                  </a:lnTo>
                  <a:lnTo>
                    <a:pt x="0" y="115815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47170"/>
        </a:solidFill>
        <a:effectLst/>
      </p:bgPr>
    </p:bg>
    <p:spTree>
      <p:nvGrpSpPr>
        <p:cNvPr id="1" name=""/>
        <p:cNvGrpSpPr/>
        <p:nvPr/>
      </p:nvGrpSpPr>
      <p:grpSpPr>
        <a:xfrm>
          <a:off x="0" y="0"/>
          <a:ext cx="0" cy="0"/>
          <a:chOff x="0" y="0"/>
          <a:chExt cx="0" cy="0"/>
        </a:xfrm>
      </p:grpSpPr>
      <p:grpSp>
        <p:nvGrpSpPr>
          <p:cNvPr id="2" name="Group 2"/>
          <p:cNvGrpSpPr/>
          <p:nvPr/>
        </p:nvGrpSpPr>
        <p:grpSpPr>
          <a:xfrm>
            <a:off x="12919261" y="1137359"/>
            <a:ext cx="4762500" cy="7987329"/>
            <a:chOff x="0" y="0"/>
            <a:chExt cx="6350000" cy="10649771"/>
          </a:xfrm>
        </p:grpSpPr>
        <p:sp>
          <p:nvSpPr>
            <p:cNvPr id="3" name="Freeform 3"/>
            <p:cNvSpPr/>
            <p:nvPr/>
          </p:nvSpPr>
          <p:spPr>
            <a:xfrm>
              <a:off x="502645" y="650542"/>
              <a:ext cx="5344709" cy="6765060"/>
            </a:xfrm>
            <a:custGeom>
              <a:avLst/>
              <a:gdLst/>
              <a:ahLst/>
              <a:cxnLst/>
              <a:rect l="l" t="t" r="r" b="b"/>
              <a:pathLst>
                <a:path w="5344709" h="6765060">
                  <a:moveTo>
                    <a:pt x="0" y="0"/>
                  </a:moveTo>
                  <a:lnTo>
                    <a:pt x="5344710" y="0"/>
                  </a:lnTo>
                  <a:lnTo>
                    <a:pt x="5344710" y="6765059"/>
                  </a:lnTo>
                  <a:lnTo>
                    <a:pt x="0" y="6765059"/>
                  </a:lnTo>
                  <a:lnTo>
                    <a:pt x="0" y="0"/>
                  </a:lnTo>
                  <a:close/>
                </a:path>
              </a:pathLst>
            </a:custGeom>
            <a:blipFill>
              <a:blip r:embed="rId3"/>
              <a:stretch>
                <a:fillRect/>
              </a:stretch>
            </a:blipFill>
          </p:spPr>
        </p:sp>
        <p:sp>
          <p:nvSpPr>
            <p:cNvPr id="4" name="Freeform 4"/>
            <p:cNvSpPr/>
            <p:nvPr/>
          </p:nvSpPr>
          <p:spPr>
            <a:xfrm rot="5400000">
              <a:off x="-396517" y="1319626"/>
              <a:ext cx="7143034" cy="6350000"/>
            </a:xfrm>
            <a:custGeom>
              <a:avLst/>
              <a:gdLst/>
              <a:ahLst/>
              <a:cxnLst/>
              <a:rect l="l" t="t" r="r" b="b"/>
              <a:pathLst>
                <a:path w="7143034" h="6350000">
                  <a:moveTo>
                    <a:pt x="0" y="0"/>
                  </a:moveTo>
                  <a:lnTo>
                    <a:pt x="7143034" y="0"/>
                  </a:lnTo>
                  <a:lnTo>
                    <a:pt x="7143034" y="6350000"/>
                  </a:lnTo>
                  <a:lnTo>
                    <a:pt x="0" y="6350000"/>
                  </a:lnTo>
                  <a:lnTo>
                    <a:pt x="0" y="0"/>
                  </a:lnTo>
                  <a:close/>
                </a:path>
              </a:pathLst>
            </a:custGeom>
            <a:blipFill>
              <a:blip r:embed="rId4">
                <a:extLst>
                  <a:ext uri="{96DAC541-7B7A-43D3-8B79-37D633B846F1}">
                    <asvg:svgBlip xmlns:asvg="http://schemas.microsoft.com/office/drawing/2016/SVG/main" xmlns="" r:embed="rId5"/>
                  </a:ext>
                </a:extLst>
              </a:blip>
              <a:stretch>
                <a:fillRect l="-36765"/>
              </a:stretch>
            </a:blipFill>
          </p:spPr>
        </p:sp>
        <p:sp>
          <p:nvSpPr>
            <p:cNvPr id="5" name="Freeform 5"/>
            <p:cNvSpPr/>
            <p:nvPr/>
          </p:nvSpPr>
          <p:spPr>
            <a:xfrm rot="5400000">
              <a:off x="-391999" y="391999"/>
              <a:ext cx="7133998" cy="6350000"/>
            </a:xfrm>
            <a:custGeom>
              <a:avLst/>
              <a:gdLst/>
              <a:ahLst/>
              <a:cxnLst/>
              <a:rect l="l" t="t" r="r" b="b"/>
              <a:pathLst>
                <a:path w="7133998" h="6350000">
                  <a:moveTo>
                    <a:pt x="0" y="0"/>
                  </a:moveTo>
                  <a:lnTo>
                    <a:pt x="7133998" y="0"/>
                  </a:lnTo>
                  <a:lnTo>
                    <a:pt x="7133998" y="6350000"/>
                  </a:lnTo>
                  <a:lnTo>
                    <a:pt x="0" y="6350000"/>
                  </a:lnTo>
                  <a:lnTo>
                    <a:pt x="0" y="0"/>
                  </a:lnTo>
                  <a:close/>
                </a:path>
              </a:pathLst>
            </a:custGeom>
            <a:blipFill>
              <a:blip r:embed="rId4">
                <a:extLst>
                  <a:ext uri="{96DAC541-7B7A-43D3-8B79-37D633B846F1}">
                    <asvg:svgBlip xmlns:asvg="http://schemas.microsoft.com/office/drawing/2016/SVG/main" xmlns="" r:embed="rId5"/>
                  </a:ext>
                </a:extLst>
              </a:blip>
              <a:stretch>
                <a:fillRect r="-36939"/>
              </a:stretch>
            </a:blipFill>
          </p:spPr>
        </p:sp>
        <p:sp>
          <p:nvSpPr>
            <p:cNvPr id="6" name="TextBox 6"/>
            <p:cNvSpPr txBox="1"/>
            <p:nvPr/>
          </p:nvSpPr>
          <p:spPr>
            <a:xfrm>
              <a:off x="0" y="8446956"/>
              <a:ext cx="6350000" cy="2202815"/>
            </a:xfrm>
            <a:prstGeom prst="rect">
              <a:avLst/>
            </a:prstGeom>
          </p:spPr>
          <p:txBody>
            <a:bodyPr lIns="0" tIns="0" rIns="0" bIns="0" rtlCol="0" anchor="t">
              <a:spAutoFit/>
            </a:bodyPr>
            <a:lstStyle/>
            <a:p>
              <a:pPr algn="ctr">
                <a:lnSpc>
                  <a:spcPts val="6719"/>
                </a:lnSpc>
              </a:pPr>
              <a:r>
                <a:rPr lang="en-US" sz="4800">
                  <a:solidFill>
                    <a:srgbClr val="EBC266"/>
                  </a:solidFill>
                  <a:latin typeface="Canva Student Font"/>
                </a:rPr>
                <a:t>Kicked off a 150 year fight over abortion laws</a:t>
              </a:r>
            </a:p>
          </p:txBody>
        </p:sp>
      </p:grpSp>
      <p:grpSp>
        <p:nvGrpSpPr>
          <p:cNvPr id="7" name="Group 7"/>
          <p:cNvGrpSpPr/>
          <p:nvPr/>
        </p:nvGrpSpPr>
        <p:grpSpPr>
          <a:xfrm>
            <a:off x="606239" y="1137359"/>
            <a:ext cx="4762500" cy="7139604"/>
            <a:chOff x="0" y="0"/>
            <a:chExt cx="6350000" cy="9519471"/>
          </a:xfrm>
        </p:grpSpPr>
        <p:sp>
          <p:nvSpPr>
            <p:cNvPr id="8" name="Freeform 8"/>
            <p:cNvSpPr/>
            <p:nvPr/>
          </p:nvSpPr>
          <p:spPr>
            <a:xfrm>
              <a:off x="658630" y="451634"/>
              <a:ext cx="5032740" cy="7172528"/>
            </a:xfrm>
            <a:custGeom>
              <a:avLst/>
              <a:gdLst/>
              <a:ahLst/>
              <a:cxnLst/>
              <a:rect l="l" t="t" r="r" b="b"/>
              <a:pathLst>
                <a:path w="5032740" h="7172528">
                  <a:moveTo>
                    <a:pt x="0" y="0"/>
                  </a:moveTo>
                  <a:lnTo>
                    <a:pt x="5032740" y="0"/>
                  </a:lnTo>
                  <a:lnTo>
                    <a:pt x="5032740" y="7172528"/>
                  </a:lnTo>
                  <a:lnTo>
                    <a:pt x="0" y="7172528"/>
                  </a:lnTo>
                  <a:lnTo>
                    <a:pt x="0" y="0"/>
                  </a:lnTo>
                  <a:close/>
                </a:path>
              </a:pathLst>
            </a:custGeom>
            <a:blipFill>
              <a:blip r:embed="rId6"/>
              <a:stretch>
                <a:fillRect/>
              </a:stretch>
            </a:blipFill>
          </p:spPr>
        </p:sp>
        <p:sp>
          <p:nvSpPr>
            <p:cNvPr id="9" name="Freeform 9"/>
            <p:cNvSpPr/>
            <p:nvPr/>
          </p:nvSpPr>
          <p:spPr>
            <a:xfrm rot="5400000">
              <a:off x="-396517" y="1319626"/>
              <a:ext cx="7143034" cy="6350000"/>
            </a:xfrm>
            <a:custGeom>
              <a:avLst/>
              <a:gdLst/>
              <a:ahLst/>
              <a:cxnLst/>
              <a:rect l="l" t="t" r="r" b="b"/>
              <a:pathLst>
                <a:path w="7143034" h="6350000">
                  <a:moveTo>
                    <a:pt x="0" y="0"/>
                  </a:moveTo>
                  <a:lnTo>
                    <a:pt x="7143034" y="0"/>
                  </a:lnTo>
                  <a:lnTo>
                    <a:pt x="7143034" y="6350000"/>
                  </a:lnTo>
                  <a:lnTo>
                    <a:pt x="0" y="6350000"/>
                  </a:lnTo>
                  <a:lnTo>
                    <a:pt x="0" y="0"/>
                  </a:lnTo>
                  <a:close/>
                </a:path>
              </a:pathLst>
            </a:custGeom>
            <a:blipFill>
              <a:blip r:embed="rId4">
                <a:extLst>
                  <a:ext uri="{96DAC541-7B7A-43D3-8B79-37D633B846F1}">
                    <asvg:svgBlip xmlns:asvg="http://schemas.microsoft.com/office/drawing/2016/SVG/main" xmlns="" r:embed="rId5"/>
                  </a:ext>
                </a:extLst>
              </a:blip>
              <a:stretch>
                <a:fillRect l="-36765"/>
              </a:stretch>
            </a:blipFill>
          </p:spPr>
        </p:sp>
        <p:sp>
          <p:nvSpPr>
            <p:cNvPr id="10" name="Freeform 10"/>
            <p:cNvSpPr/>
            <p:nvPr/>
          </p:nvSpPr>
          <p:spPr>
            <a:xfrm rot="5400000">
              <a:off x="-391999" y="391999"/>
              <a:ext cx="7133998" cy="6350000"/>
            </a:xfrm>
            <a:custGeom>
              <a:avLst/>
              <a:gdLst/>
              <a:ahLst/>
              <a:cxnLst/>
              <a:rect l="l" t="t" r="r" b="b"/>
              <a:pathLst>
                <a:path w="7133998" h="6350000">
                  <a:moveTo>
                    <a:pt x="0" y="0"/>
                  </a:moveTo>
                  <a:lnTo>
                    <a:pt x="7133998" y="0"/>
                  </a:lnTo>
                  <a:lnTo>
                    <a:pt x="7133998" y="6350000"/>
                  </a:lnTo>
                  <a:lnTo>
                    <a:pt x="0" y="6350000"/>
                  </a:lnTo>
                  <a:lnTo>
                    <a:pt x="0" y="0"/>
                  </a:lnTo>
                  <a:close/>
                </a:path>
              </a:pathLst>
            </a:custGeom>
            <a:blipFill>
              <a:blip r:embed="rId4">
                <a:extLst>
                  <a:ext uri="{96DAC541-7B7A-43D3-8B79-37D633B846F1}">
                    <asvg:svgBlip xmlns:asvg="http://schemas.microsoft.com/office/drawing/2016/SVG/main" xmlns="" r:embed="rId5"/>
                  </a:ext>
                </a:extLst>
              </a:blip>
              <a:stretch>
                <a:fillRect r="-36939"/>
              </a:stretch>
            </a:blipFill>
          </p:spPr>
        </p:sp>
        <p:sp>
          <p:nvSpPr>
            <p:cNvPr id="11" name="TextBox 11"/>
            <p:cNvSpPr txBox="1"/>
            <p:nvPr/>
          </p:nvSpPr>
          <p:spPr>
            <a:xfrm>
              <a:off x="1089720" y="8446956"/>
              <a:ext cx="4170561" cy="1072515"/>
            </a:xfrm>
            <a:prstGeom prst="rect">
              <a:avLst/>
            </a:prstGeom>
          </p:spPr>
          <p:txBody>
            <a:bodyPr lIns="0" tIns="0" rIns="0" bIns="0" rtlCol="0" anchor="t">
              <a:spAutoFit/>
            </a:bodyPr>
            <a:lstStyle/>
            <a:p>
              <a:pPr algn="ctr">
                <a:lnSpc>
                  <a:spcPts val="6719"/>
                </a:lnSpc>
              </a:pPr>
              <a:r>
                <a:rPr lang="en-US" sz="4800">
                  <a:solidFill>
                    <a:srgbClr val="EBC266"/>
                  </a:solidFill>
                  <a:latin typeface="Canva Student Font"/>
                </a:rPr>
                <a:t>Arrested in 1878</a:t>
              </a:r>
            </a:p>
          </p:txBody>
        </p:sp>
      </p:grpSp>
      <p:grpSp>
        <p:nvGrpSpPr>
          <p:cNvPr id="12" name="Group 12"/>
          <p:cNvGrpSpPr/>
          <p:nvPr/>
        </p:nvGrpSpPr>
        <p:grpSpPr>
          <a:xfrm>
            <a:off x="6083114" y="0"/>
            <a:ext cx="6121772" cy="10262048"/>
            <a:chOff x="0" y="0"/>
            <a:chExt cx="8162363" cy="13682730"/>
          </a:xfrm>
        </p:grpSpPr>
        <p:sp>
          <p:nvSpPr>
            <p:cNvPr id="13" name="Freeform 13"/>
            <p:cNvSpPr/>
            <p:nvPr/>
          </p:nvSpPr>
          <p:spPr>
            <a:xfrm>
              <a:off x="0" y="1766872"/>
              <a:ext cx="8162363" cy="11915858"/>
            </a:xfrm>
            <a:custGeom>
              <a:avLst/>
              <a:gdLst/>
              <a:ahLst/>
              <a:cxnLst/>
              <a:rect l="l" t="t" r="r" b="b"/>
              <a:pathLst>
                <a:path w="8162363" h="11915858">
                  <a:moveTo>
                    <a:pt x="0" y="0"/>
                  </a:moveTo>
                  <a:lnTo>
                    <a:pt x="8162363" y="0"/>
                  </a:lnTo>
                  <a:lnTo>
                    <a:pt x="8162363" y="11915858"/>
                  </a:lnTo>
                  <a:lnTo>
                    <a:pt x="0" y="11915858"/>
                  </a:lnTo>
                  <a:lnTo>
                    <a:pt x="0" y="0"/>
                  </a:lnTo>
                  <a:close/>
                </a:path>
              </a:pathLst>
            </a:custGeom>
            <a:blipFill>
              <a:blip r:embed="rId7"/>
              <a:stretch>
                <a:fillRect/>
              </a:stretch>
            </a:blipFill>
          </p:spPr>
        </p:sp>
        <p:sp>
          <p:nvSpPr>
            <p:cNvPr id="14" name="Freeform 14"/>
            <p:cNvSpPr/>
            <p:nvPr/>
          </p:nvSpPr>
          <p:spPr>
            <a:xfrm>
              <a:off x="0" y="0"/>
              <a:ext cx="8162363" cy="2945340"/>
            </a:xfrm>
            <a:custGeom>
              <a:avLst/>
              <a:gdLst/>
              <a:ahLst/>
              <a:cxnLst/>
              <a:rect l="l" t="t" r="r" b="b"/>
              <a:pathLst>
                <a:path w="8162363" h="2945340">
                  <a:moveTo>
                    <a:pt x="0" y="0"/>
                  </a:moveTo>
                  <a:lnTo>
                    <a:pt x="8162363" y="0"/>
                  </a:lnTo>
                  <a:lnTo>
                    <a:pt x="8162363" y="2945340"/>
                  </a:lnTo>
                  <a:lnTo>
                    <a:pt x="0" y="2945340"/>
                  </a:lnTo>
                  <a:lnTo>
                    <a:pt x="0" y="0"/>
                  </a:lnTo>
                  <a:close/>
                </a:path>
              </a:pathLst>
            </a:custGeom>
            <a:blipFill>
              <a:blip r:embed="rId7"/>
              <a:stretch>
                <a:fillRect b="-304566"/>
              </a:stretch>
            </a:blipFill>
          </p:spPr>
        </p:sp>
        <p:sp>
          <p:nvSpPr>
            <p:cNvPr id="15" name="Freeform 15"/>
            <p:cNvSpPr/>
            <p:nvPr/>
          </p:nvSpPr>
          <p:spPr>
            <a:xfrm>
              <a:off x="744672" y="754982"/>
              <a:ext cx="1645136" cy="2975246"/>
            </a:xfrm>
            <a:custGeom>
              <a:avLst/>
              <a:gdLst/>
              <a:ahLst/>
              <a:cxnLst/>
              <a:rect l="l" t="t" r="r" b="b"/>
              <a:pathLst>
                <a:path w="1645136" h="2975246">
                  <a:moveTo>
                    <a:pt x="0" y="0"/>
                  </a:moveTo>
                  <a:lnTo>
                    <a:pt x="1645136" y="0"/>
                  </a:lnTo>
                  <a:lnTo>
                    <a:pt x="1645136" y="2975246"/>
                  </a:lnTo>
                  <a:lnTo>
                    <a:pt x="0" y="2975246"/>
                  </a:lnTo>
                  <a:lnTo>
                    <a:pt x="0" y="0"/>
                  </a:lnTo>
                  <a:close/>
                </a:path>
              </a:pathLst>
            </a:custGeom>
            <a:blipFill>
              <a:blip r:embed="rId8"/>
              <a:stretch>
                <a:fillRect/>
              </a:stretch>
            </a:blipFill>
          </p:spPr>
        </p:sp>
        <p:sp>
          <p:nvSpPr>
            <p:cNvPr id="16" name="Freeform 16"/>
            <p:cNvSpPr/>
            <p:nvPr/>
          </p:nvSpPr>
          <p:spPr>
            <a:xfrm rot="-5400000">
              <a:off x="4273132" y="660708"/>
              <a:ext cx="998570" cy="1805924"/>
            </a:xfrm>
            <a:custGeom>
              <a:avLst/>
              <a:gdLst/>
              <a:ahLst/>
              <a:cxnLst/>
              <a:rect l="l" t="t" r="r" b="b"/>
              <a:pathLst>
                <a:path w="998570" h="1805924">
                  <a:moveTo>
                    <a:pt x="0" y="0"/>
                  </a:moveTo>
                  <a:lnTo>
                    <a:pt x="998570" y="0"/>
                  </a:lnTo>
                  <a:lnTo>
                    <a:pt x="998570" y="1805924"/>
                  </a:lnTo>
                  <a:lnTo>
                    <a:pt x="0" y="1805924"/>
                  </a:lnTo>
                  <a:lnTo>
                    <a:pt x="0" y="0"/>
                  </a:lnTo>
                  <a:close/>
                </a:path>
              </a:pathLst>
            </a:custGeom>
            <a:blipFill>
              <a:blip r:embed="rId8"/>
              <a:stretch>
                <a:fillRect/>
              </a:stretch>
            </a:blipFill>
          </p:spPr>
        </p:sp>
        <p:sp>
          <p:nvSpPr>
            <p:cNvPr id="17" name="Freeform 17"/>
            <p:cNvSpPr/>
            <p:nvPr/>
          </p:nvSpPr>
          <p:spPr>
            <a:xfrm rot="-5400000">
              <a:off x="2581507" y="660708"/>
              <a:ext cx="998570" cy="1805924"/>
            </a:xfrm>
            <a:custGeom>
              <a:avLst/>
              <a:gdLst/>
              <a:ahLst/>
              <a:cxnLst/>
              <a:rect l="l" t="t" r="r" b="b"/>
              <a:pathLst>
                <a:path w="998570" h="1805924">
                  <a:moveTo>
                    <a:pt x="0" y="0"/>
                  </a:moveTo>
                  <a:lnTo>
                    <a:pt x="998570" y="0"/>
                  </a:lnTo>
                  <a:lnTo>
                    <a:pt x="998570" y="1805924"/>
                  </a:lnTo>
                  <a:lnTo>
                    <a:pt x="0" y="1805924"/>
                  </a:lnTo>
                  <a:lnTo>
                    <a:pt x="0" y="0"/>
                  </a:lnTo>
                  <a:close/>
                </a:path>
              </a:pathLst>
            </a:custGeom>
            <a:blipFill>
              <a:blip r:embed="rId8"/>
              <a:stretch>
                <a:fillRect/>
              </a:stretch>
            </a:blipFill>
          </p:spPr>
        </p:sp>
        <p:sp>
          <p:nvSpPr>
            <p:cNvPr id="18" name="Freeform 18"/>
            <p:cNvSpPr/>
            <p:nvPr/>
          </p:nvSpPr>
          <p:spPr>
            <a:xfrm rot="-5400000">
              <a:off x="2755385" y="1614489"/>
              <a:ext cx="998570" cy="1805924"/>
            </a:xfrm>
            <a:custGeom>
              <a:avLst/>
              <a:gdLst/>
              <a:ahLst/>
              <a:cxnLst/>
              <a:rect l="l" t="t" r="r" b="b"/>
              <a:pathLst>
                <a:path w="998570" h="1805924">
                  <a:moveTo>
                    <a:pt x="0" y="0"/>
                  </a:moveTo>
                  <a:lnTo>
                    <a:pt x="998570" y="0"/>
                  </a:lnTo>
                  <a:lnTo>
                    <a:pt x="998570" y="1805924"/>
                  </a:lnTo>
                  <a:lnTo>
                    <a:pt x="0" y="1805924"/>
                  </a:lnTo>
                  <a:lnTo>
                    <a:pt x="0" y="0"/>
                  </a:lnTo>
                  <a:close/>
                </a:path>
              </a:pathLst>
            </a:custGeom>
            <a:blipFill>
              <a:blip r:embed="rId8"/>
              <a:stretch>
                <a:fillRect/>
              </a:stretch>
            </a:blipFill>
          </p:spPr>
        </p:sp>
        <p:sp>
          <p:nvSpPr>
            <p:cNvPr id="19" name="Freeform 19"/>
            <p:cNvSpPr/>
            <p:nvPr/>
          </p:nvSpPr>
          <p:spPr>
            <a:xfrm rot="-5400000">
              <a:off x="4484859" y="1614489"/>
              <a:ext cx="998570" cy="1805924"/>
            </a:xfrm>
            <a:custGeom>
              <a:avLst/>
              <a:gdLst/>
              <a:ahLst/>
              <a:cxnLst/>
              <a:rect l="l" t="t" r="r" b="b"/>
              <a:pathLst>
                <a:path w="998570" h="1805924">
                  <a:moveTo>
                    <a:pt x="0" y="0"/>
                  </a:moveTo>
                  <a:lnTo>
                    <a:pt x="998570" y="0"/>
                  </a:lnTo>
                  <a:lnTo>
                    <a:pt x="998570" y="1805924"/>
                  </a:lnTo>
                  <a:lnTo>
                    <a:pt x="0" y="1805924"/>
                  </a:lnTo>
                  <a:lnTo>
                    <a:pt x="0" y="0"/>
                  </a:lnTo>
                  <a:close/>
                </a:path>
              </a:pathLst>
            </a:custGeom>
            <a:blipFill>
              <a:blip r:embed="rId8"/>
              <a:stretch>
                <a:fillRect/>
              </a:stretch>
            </a:blipFill>
          </p:spPr>
        </p:sp>
        <p:sp>
          <p:nvSpPr>
            <p:cNvPr id="20" name="TextBox 20"/>
            <p:cNvSpPr txBox="1"/>
            <p:nvPr/>
          </p:nvSpPr>
          <p:spPr>
            <a:xfrm>
              <a:off x="711282" y="826483"/>
              <a:ext cx="6841400" cy="2311823"/>
            </a:xfrm>
            <a:prstGeom prst="rect">
              <a:avLst/>
            </a:prstGeom>
          </p:spPr>
          <p:txBody>
            <a:bodyPr lIns="0" tIns="0" rIns="0" bIns="0" rtlCol="0" anchor="t">
              <a:spAutoFit/>
            </a:bodyPr>
            <a:lstStyle/>
            <a:p>
              <a:pPr algn="ctr">
                <a:lnSpc>
                  <a:spcPts val="7139"/>
                </a:lnSpc>
              </a:pPr>
              <a:r>
                <a:rPr lang="en-US" sz="4400" dirty="0">
                  <a:solidFill>
                    <a:srgbClr val="EBC266"/>
                  </a:solidFill>
                  <a:latin typeface="Waterlily"/>
                </a:rPr>
                <a:t>MADAME RESTELL </a:t>
              </a:r>
            </a:p>
            <a:p>
              <a:pPr algn="ctr">
                <a:lnSpc>
                  <a:spcPts val="7000"/>
                </a:lnSpc>
              </a:pPr>
              <a:r>
                <a:rPr lang="en-US" sz="4400" dirty="0">
                  <a:solidFill>
                    <a:srgbClr val="EBC266"/>
                  </a:solidFill>
                  <a:latin typeface="Waterlily"/>
                </a:rPr>
                <a:t>&amp; RESTELLISM</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E925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859286"/>
            <a:ext cx="5000110" cy="8568427"/>
            <a:chOff x="0" y="0"/>
            <a:chExt cx="1316901" cy="2256705"/>
          </a:xfrm>
        </p:grpSpPr>
        <p:sp>
          <p:nvSpPr>
            <p:cNvPr id="3" name="Freeform 3"/>
            <p:cNvSpPr/>
            <p:nvPr/>
          </p:nvSpPr>
          <p:spPr>
            <a:xfrm>
              <a:off x="0" y="0"/>
              <a:ext cx="1316901" cy="2256705"/>
            </a:xfrm>
            <a:custGeom>
              <a:avLst/>
              <a:gdLst/>
              <a:ahLst/>
              <a:cxnLst/>
              <a:rect l="l" t="t" r="r" b="b"/>
              <a:pathLst>
                <a:path w="1316901" h="2256705">
                  <a:moveTo>
                    <a:pt x="0" y="0"/>
                  </a:moveTo>
                  <a:lnTo>
                    <a:pt x="1316901" y="0"/>
                  </a:lnTo>
                  <a:lnTo>
                    <a:pt x="1316901" y="2256705"/>
                  </a:lnTo>
                  <a:lnTo>
                    <a:pt x="0" y="2256705"/>
                  </a:lnTo>
                  <a:close/>
                </a:path>
              </a:pathLst>
            </a:custGeom>
            <a:solidFill>
              <a:srgbClr val="244141"/>
            </a:solidFill>
            <a:ln w="95250" cap="sq">
              <a:solidFill>
                <a:srgbClr val="E3B86D"/>
              </a:solidFill>
              <a:prstDash val="solid"/>
              <a:miter/>
            </a:ln>
          </p:spPr>
        </p:sp>
        <p:sp>
          <p:nvSpPr>
            <p:cNvPr id="4" name="TextBox 4"/>
            <p:cNvSpPr txBox="1"/>
            <p:nvPr/>
          </p:nvSpPr>
          <p:spPr>
            <a:xfrm>
              <a:off x="0" y="-38100"/>
              <a:ext cx="1316901" cy="229480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86980" y="923925"/>
            <a:ext cx="6883550" cy="957834"/>
          </a:xfrm>
          <a:prstGeom prst="rect">
            <a:avLst/>
          </a:prstGeom>
        </p:spPr>
        <p:txBody>
          <a:bodyPr lIns="0" tIns="0" rIns="0" bIns="0" rtlCol="0" anchor="t">
            <a:spAutoFit/>
          </a:bodyPr>
          <a:lstStyle/>
          <a:p>
            <a:pPr algn="ctr">
              <a:lnSpc>
                <a:spcPts val="7728"/>
              </a:lnSpc>
            </a:pPr>
            <a:r>
              <a:rPr lang="en-US" sz="5600">
                <a:solidFill>
                  <a:srgbClr val="E3B86D"/>
                </a:solidFill>
                <a:latin typeface="Waterlily"/>
              </a:rPr>
              <a:t>19th Century </a:t>
            </a:r>
          </a:p>
        </p:txBody>
      </p:sp>
      <p:grpSp>
        <p:nvGrpSpPr>
          <p:cNvPr id="6" name="Group 6"/>
          <p:cNvGrpSpPr/>
          <p:nvPr/>
        </p:nvGrpSpPr>
        <p:grpSpPr>
          <a:xfrm>
            <a:off x="6207886" y="859286"/>
            <a:ext cx="5872229" cy="8568427"/>
            <a:chOff x="0" y="0"/>
            <a:chExt cx="7829638" cy="11424570"/>
          </a:xfrm>
        </p:grpSpPr>
        <p:sp>
          <p:nvSpPr>
            <p:cNvPr id="7" name="Freeform 7"/>
            <p:cNvSpPr/>
            <p:nvPr/>
          </p:nvSpPr>
          <p:spPr>
            <a:xfrm>
              <a:off x="0" y="0"/>
              <a:ext cx="7829638" cy="11424570"/>
            </a:xfrm>
            <a:custGeom>
              <a:avLst/>
              <a:gdLst/>
              <a:ahLst/>
              <a:cxnLst/>
              <a:rect l="l" t="t" r="r" b="b"/>
              <a:pathLst>
                <a:path w="7829638" h="11424570">
                  <a:moveTo>
                    <a:pt x="0" y="0"/>
                  </a:moveTo>
                  <a:lnTo>
                    <a:pt x="7829638" y="0"/>
                  </a:lnTo>
                  <a:lnTo>
                    <a:pt x="7829638" y="11424570"/>
                  </a:lnTo>
                  <a:lnTo>
                    <a:pt x="0" y="11424570"/>
                  </a:lnTo>
                  <a:lnTo>
                    <a:pt x="0" y="0"/>
                  </a:lnTo>
                  <a:close/>
                </a:path>
              </a:pathLst>
            </a:custGeom>
            <a:blipFill>
              <a:blip r:embed="rId3"/>
              <a:stretch>
                <a:fillRect/>
              </a:stretch>
            </a:blipFill>
          </p:spPr>
        </p:sp>
        <p:sp>
          <p:nvSpPr>
            <p:cNvPr id="8" name="Freeform 8"/>
            <p:cNvSpPr/>
            <p:nvPr/>
          </p:nvSpPr>
          <p:spPr>
            <a:xfrm>
              <a:off x="946299" y="1001356"/>
              <a:ext cx="1046804" cy="976151"/>
            </a:xfrm>
            <a:custGeom>
              <a:avLst/>
              <a:gdLst/>
              <a:ahLst/>
              <a:cxnLst/>
              <a:rect l="l" t="t" r="r" b="b"/>
              <a:pathLst>
                <a:path w="1046804" h="976151">
                  <a:moveTo>
                    <a:pt x="0" y="0"/>
                  </a:moveTo>
                  <a:lnTo>
                    <a:pt x="1046803" y="0"/>
                  </a:lnTo>
                  <a:lnTo>
                    <a:pt x="1046803" y="976151"/>
                  </a:lnTo>
                  <a:lnTo>
                    <a:pt x="0" y="976151"/>
                  </a:lnTo>
                  <a:lnTo>
                    <a:pt x="0" y="0"/>
                  </a:lnTo>
                  <a:close/>
                </a:path>
              </a:pathLst>
            </a:custGeom>
            <a:blipFill>
              <a:blip r:embed="rId4"/>
              <a:stretch>
                <a:fillRect t="-11529" b="-11529"/>
              </a:stretch>
            </a:blipFill>
          </p:spPr>
        </p:sp>
        <p:sp>
          <p:nvSpPr>
            <p:cNvPr id="9" name="Freeform 9"/>
            <p:cNvSpPr/>
            <p:nvPr/>
          </p:nvSpPr>
          <p:spPr>
            <a:xfrm>
              <a:off x="3914819" y="1175578"/>
              <a:ext cx="1129349" cy="1295974"/>
            </a:xfrm>
            <a:custGeom>
              <a:avLst/>
              <a:gdLst/>
              <a:ahLst/>
              <a:cxnLst/>
              <a:rect l="l" t="t" r="r" b="b"/>
              <a:pathLst>
                <a:path w="1129349" h="1295974">
                  <a:moveTo>
                    <a:pt x="0" y="0"/>
                  </a:moveTo>
                  <a:lnTo>
                    <a:pt x="1129349" y="0"/>
                  </a:lnTo>
                  <a:lnTo>
                    <a:pt x="1129349" y="1295975"/>
                  </a:lnTo>
                  <a:lnTo>
                    <a:pt x="0" y="1295975"/>
                  </a:lnTo>
                  <a:lnTo>
                    <a:pt x="0" y="0"/>
                  </a:lnTo>
                  <a:close/>
                </a:path>
              </a:pathLst>
            </a:custGeom>
            <a:blipFill>
              <a:blip r:embed="rId4"/>
              <a:stretch>
                <a:fillRect/>
              </a:stretch>
            </a:blipFill>
          </p:spPr>
        </p:sp>
        <p:sp>
          <p:nvSpPr>
            <p:cNvPr id="10" name="Freeform 10"/>
            <p:cNvSpPr/>
            <p:nvPr/>
          </p:nvSpPr>
          <p:spPr>
            <a:xfrm>
              <a:off x="4377952" y="2254591"/>
              <a:ext cx="524790" cy="642386"/>
            </a:xfrm>
            <a:custGeom>
              <a:avLst/>
              <a:gdLst/>
              <a:ahLst/>
              <a:cxnLst/>
              <a:rect l="l" t="t" r="r" b="b"/>
              <a:pathLst>
                <a:path w="524790" h="642386">
                  <a:moveTo>
                    <a:pt x="0" y="0"/>
                  </a:moveTo>
                  <a:lnTo>
                    <a:pt x="524790" y="0"/>
                  </a:lnTo>
                  <a:lnTo>
                    <a:pt x="524790" y="642386"/>
                  </a:lnTo>
                  <a:lnTo>
                    <a:pt x="0" y="642386"/>
                  </a:lnTo>
                  <a:lnTo>
                    <a:pt x="0" y="0"/>
                  </a:lnTo>
                  <a:close/>
                </a:path>
              </a:pathLst>
            </a:custGeom>
            <a:blipFill>
              <a:blip r:embed="rId4"/>
              <a:stretch>
                <a:fillRect l="-3334" r="-3334"/>
              </a:stretch>
            </a:blipFill>
          </p:spPr>
        </p:sp>
        <p:sp>
          <p:nvSpPr>
            <p:cNvPr id="11" name="Freeform 11"/>
            <p:cNvSpPr/>
            <p:nvPr/>
          </p:nvSpPr>
          <p:spPr>
            <a:xfrm>
              <a:off x="4316260" y="2170444"/>
              <a:ext cx="619811" cy="673124"/>
            </a:xfrm>
            <a:custGeom>
              <a:avLst/>
              <a:gdLst/>
              <a:ahLst/>
              <a:cxnLst/>
              <a:rect l="l" t="t" r="r" b="b"/>
              <a:pathLst>
                <a:path w="619811" h="673124">
                  <a:moveTo>
                    <a:pt x="0" y="0"/>
                  </a:moveTo>
                  <a:lnTo>
                    <a:pt x="619812" y="0"/>
                  </a:lnTo>
                  <a:lnTo>
                    <a:pt x="619812" y="673124"/>
                  </a:lnTo>
                  <a:lnTo>
                    <a:pt x="0" y="673124"/>
                  </a:lnTo>
                  <a:lnTo>
                    <a:pt x="0" y="0"/>
                  </a:lnTo>
                  <a:close/>
                </a:path>
              </a:pathLst>
            </a:custGeom>
            <a:blipFill>
              <a:blip r:embed="rId4"/>
              <a:stretch>
                <a:fillRect l="-8" t="-10519" r="-4584"/>
              </a:stretch>
            </a:blipFill>
          </p:spPr>
        </p:sp>
        <p:sp>
          <p:nvSpPr>
            <p:cNvPr id="12" name="Freeform 12"/>
            <p:cNvSpPr/>
            <p:nvPr/>
          </p:nvSpPr>
          <p:spPr>
            <a:xfrm rot="2025623">
              <a:off x="4535469" y="2859318"/>
              <a:ext cx="252070" cy="392976"/>
            </a:xfrm>
            <a:custGeom>
              <a:avLst/>
              <a:gdLst/>
              <a:ahLst/>
              <a:cxnLst/>
              <a:rect l="l" t="t" r="r" b="b"/>
              <a:pathLst>
                <a:path w="252070" h="392976">
                  <a:moveTo>
                    <a:pt x="0" y="0"/>
                  </a:moveTo>
                  <a:lnTo>
                    <a:pt x="252070" y="0"/>
                  </a:lnTo>
                  <a:lnTo>
                    <a:pt x="252070" y="392976"/>
                  </a:lnTo>
                  <a:lnTo>
                    <a:pt x="0" y="392976"/>
                  </a:lnTo>
                  <a:lnTo>
                    <a:pt x="0" y="0"/>
                  </a:lnTo>
                  <a:close/>
                </a:path>
              </a:pathLst>
            </a:custGeom>
            <a:blipFill>
              <a:blip r:embed="rId4"/>
              <a:stretch>
                <a:fillRect l="-155189" t="-18697" r="-11698" b="-77752"/>
              </a:stretch>
            </a:blipFill>
          </p:spPr>
        </p:sp>
        <p:sp>
          <p:nvSpPr>
            <p:cNvPr id="13" name="Freeform 13"/>
            <p:cNvSpPr/>
            <p:nvPr/>
          </p:nvSpPr>
          <p:spPr>
            <a:xfrm rot="2025623">
              <a:off x="4596062" y="2744561"/>
              <a:ext cx="252070" cy="392976"/>
            </a:xfrm>
            <a:custGeom>
              <a:avLst/>
              <a:gdLst/>
              <a:ahLst/>
              <a:cxnLst/>
              <a:rect l="l" t="t" r="r" b="b"/>
              <a:pathLst>
                <a:path w="252070" h="392976">
                  <a:moveTo>
                    <a:pt x="0" y="0"/>
                  </a:moveTo>
                  <a:lnTo>
                    <a:pt x="252070" y="0"/>
                  </a:lnTo>
                  <a:lnTo>
                    <a:pt x="252070" y="392975"/>
                  </a:lnTo>
                  <a:lnTo>
                    <a:pt x="0" y="392975"/>
                  </a:lnTo>
                  <a:lnTo>
                    <a:pt x="0" y="0"/>
                  </a:lnTo>
                  <a:close/>
                </a:path>
              </a:pathLst>
            </a:custGeom>
            <a:blipFill>
              <a:blip r:embed="rId4"/>
              <a:stretch>
                <a:fillRect l="-155189" t="-18697" r="-11698" b="-77752"/>
              </a:stretch>
            </a:blipFill>
          </p:spPr>
        </p:sp>
        <p:sp>
          <p:nvSpPr>
            <p:cNvPr id="14" name="Freeform 14"/>
            <p:cNvSpPr/>
            <p:nvPr/>
          </p:nvSpPr>
          <p:spPr>
            <a:xfrm rot="2025623">
              <a:off x="4520829" y="3098773"/>
              <a:ext cx="123658" cy="392976"/>
            </a:xfrm>
            <a:custGeom>
              <a:avLst/>
              <a:gdLst/>
              <a:ahLst/>
              <a:cxnLst/>
              <a:rect l="l" t="t" r="r" b="b"/>
              <a:pathLst>
                <a:path w="123658" h="392976">
                  <a:moveTo>
                    <a:pt x="0" y="0"/>
                  </a:moveTo>
                  <a:lnTo>
                    <a:pt x="123659" y="0"/>
                  </a:lnTo>
                  <a:lnTo>
                    <a:pt x="123659" y="392976"/>
                  </a:lnTo>
                  <a:lnTo>
                    <a:pt x="0" y="392976"/>
                  </a:lnTo>
                  <a:lnTo>
                    <a:pt x="0" y="0"/>
                  </a:lnTo>
                  <a:close/>
                </a:path>
              </a:pathLst>
            </a:custGeom>
            <a:blipFill>
              <a:blip r:embed="rId4"/>
              <a:stretch>
                <a:fillRect l="-420188" t="-18697" r="-23846" b="-77752"/>
              </a:stretch>
            </a:blipFill>
          </p:spPr>
        </p:sp>
        <p:sp>
          <p:nvSpPr>
            <p:cNvPr id="15" name="Freeform 15"/>
            <p:cNvSpPr/>
            <p:nvPr/>
          </p:nvSpPr>
          <p:spPr>
            <a:xfrm rot="2025623">
              <a:off x="4236530" y="3367542"/>
              <a:ext cx="159460" cy="600035"/>
            </a:xfrm>
            <a:custGeom>
              <a:avLst/>
              <a:gdLst/>
              <a:ahLst/>
              <a:cxnLst/>
              <a:rect l="l" t="t" r="r" b="b"/>
              <a:pathLst>
                <a:path w="159460" h="600035">
                  <a:moveTo>
                    <a:pt x="0" y="0"/>
                  </a:moveTo>
                  <a:lnTo>
                    <a:pt x="159460" y="0"/>
                  </a:lnTo>
                  <a:lnTo>
                    <a:pt x="159460" y="600035"/>
                  </a:lnTo>
                  <a:lnTo>
                    <a:pt x="0" y="600035"/>
                  </a:lnTo>
                  <a:lnTo>
                    <a:pt x="0" y="0"/>
                  </a:lnTo>
                  <a:close/>
                </a:path>
              </a:pathLst>
            </a:custGeom>
            <a:blipFill>
              <a:blip r:embed="rId4"/>
              <a:stretch>
                <a:fillRect l="-515948" t="-18697" r="-28236" b="-77752"/>
              </a:stretch>
            </a:blipFill>
          </p:spPr>
        </p:sp>
        <p:sp>
          <p:nvSpPr>
            <p:cNvPr id="16" name="Freeform 16"/>
            <p:cNvSpPr/>
            <p:nvPr/>
          </p:nvSpPr>
          <p:spPr>
            <a:xfrm rot="2025623">
              <a:off x="5002516" y="1474822"/>
              <a:ext cx="252070" cy="1779631"/>
            </a:xfrm>
            <a:custGeom>
              <a:avLst/>
              <a:gdLst/>
              <a:ahLst/>
              <a:cxnLst/>
              <a:rect l="l" t="t" r="r" b="b"/>
              <a:pathLst>
                <a:path w="252070" h="1779631">
                  <a:moveTo>
                    <a:pt x="0" y="0"/>
                  </a:moveTo>
                  <a:lnTo>
                    <a:pt x="252070" y="0"/>
                  </a:lnTo>
                  <a:lnTo>
                    <a:pt x="252070" y="1779631"/>
                  </a:lnTo>
                  <a:lnTo>
                    <a:pt x="0" y="1779631"/>
                  </a:lnTo>
                  <a:lnTo>
                    <a:pt x="0" y="0"/>
                  </a:lnTo>
                  <a:close/>
                </a:path>
              </a:pathLst>
            </a:custGeom>
            <a:blipFill>
              <a:blip r:embed="rId4"/>
              <a:stretch>
                <a:fillRect l="-732847" r="-185394" b="-65504"/>
              </a:stretch>
            </a:blipFill>
          </p:spPr>
        </p:sp>
        <p:sp>
          <p:nvSpPr>
            <p:cNvPr id="17" name="Freeform 17"/>
            <p:cNvSpPr/>
            <p:nvPr/>
          </p:nvSpPr>
          <p:spPr>
            <a:xfrm rot="2047091">
              <a:off x="4481810" y="2407637"/>
              <a:ext cx="522888" cy="600035"/>
            </a:xfrm>
            <a:custGeom>
              <a:avLst/>
              <a:gdLst/>
              <a:ahLst/>
              <a:cxnLst/>
              <a:rect l="l" t="t" r="r" b="b"/>
              <a:pathLst>
                <a:path w="522888" h="600035">
                  <a:moveTo>
                    <a:pt x="0" y="0"/>
                  </a:moveTo>
                  <a:lnTo>
                    <a:pt x="522888" y="0"/>
                  </a:lnTo>
                  <a:lnTo>
                    <a:pt x="522888" y="600035"/>
                  </a:lnTo>
                  <a:lnTo>
                    <a:pt x="0" y="600035"/>
                  </a:lnTo>
                  <a:lnTo>
                    <a:pt x="0" y="0"/>
                  </a:lnTo>
                  <a:close/>
                </a:path>
              </a:pathLst>
            </a:custGeom>
            <a:blipFill>
              <a:blip r:embed="rId4"/>
              <a:stretch>
                <a:fillRect/>
              </a:stretch>
            </a:blipFill>
          </p:spPr>
        </p:sp>
        <p:sp>
          <p:nvSpPr>
            <p:cNvPr id="18" name="Freeform 18"/>
            <p:cNvSpPr/>
            <p:nvPr/>
          </p:nvSpPr>
          <p:spPr>
            <a:xfrm rot="2047091">
              <a:off x="4763628" y="1954573"/>
              <a:ext cx="522888" cy="600035"/>
            </a:xfrm>
            <a:custGeom>
              <a:avLst/>
              <a:gdLst/>
              <a:ahLst/>
              <a:cxnLst/>
              <a:rect l="l" t="t" r="r" b="b"/>
              <a:pathLst>
                <a:path w="522888" h="600035">
                  <a:moveTo>
                    <a:pt x="0" y="0"/>
                  </a:moveTo>
                  <a:lnTo>
                    <a:pt x="522888" y="0"/>
                  </a:lnTo>
                  <a:lnTo>
                    <a:pt x="522888" y="600036"/>
                  </a:lnTo>
                  <a:lnTo>
                    <a:pt x="0" y="600036"/>
                  </a:lnTo>
                  <a:lnTo>
                    <a:pt x="0" y="0"/>
                  </a:lnTo>
                  <a:close/>
                </a:path>
              </a:pathLst>
            </a:custGeom>
            <a:blipFill>
              <a:blip r:embed="rId4"/>
              <a:stretch>
                <a:fillRect/>
              </a:stretch>
            </a:blipFill>
          </p:spPr>
        </p:sp>
        <p:sp>
          <p:nvSpPr>
            <p:cNvPr id="19" name="Freeform 19"/>
            <p:cNvSpPr/>
            <p:nvPr/>
          </p:nvSpPr>
          <p:spPr>
            <a:xfrm rot="2047091">
              <a:off x="5081652" y="1475402"/>
              <a:ext cx="522888" cy="600035"/>
            </a:xfrm>
            <a:custGeom>
              <a:avLst/>
              <a:gdLst/>
              <a:ahLst/>
              <a:cxnLst/>
              <a:rect l="l" t="t" r="r" b="b"/>
              <a:pathLst>
                <a:path w="522888" h="600035">
                  <a:moveTo>
                    <a:pt x="0" y="0"/>
                  </a:moveTo>
                  <a:lnTo>
                    <a:pt x="522888" y="0"/>
                  </a:lnTo>
                  <a:lnTo>
                    <a:pt x="522888" y="600036"/>
                  </a:lnTo>
                  <a:lnTo>
                    <a:pt x="0" y="600036"/>
                  </a:lnTo>
                  <a:lnTo>
                    <a:pt x="0" y="0"/>
                  </a:lnTo>
                  <a:close/>
                </a:path>
              </a:pathLst>
            </a:custGeom>
            <a:blipFill>
              <a:blip r:embed="rId4"/>
              <a:stretch>
                <a:fillRect/>
              </a:stretch>
            </a:blipFill>
          </p:spPr>
        </p:sp>
        <p:sp>
          <p:nvSpPr>
            <p:cNvPr id="20" name="Freeform 20"/>
            <p:cNvSpPr/>
            <p:nvPr/>
          </p:nvSpPr>
          <p:spPr>
            <a:xfrm rot="2025623">
              <a:off x="5400309" y="1708992"/>
              <a:ext cx="508261" cy="792376"/>
            </a:xfrm>
            <a:custGeom>
              <a:avLst/>
              <a:gdLst/>
              <a:ahLst/>
              <a:cxnLst/>
              <a:rect l="l" t="t" r="r" b="b"/>
              <a:pathLst>
                <a:path w="508261" h="792376">
                  <a:moveTo>
                    <a:pt x="0" y="0"/>
                  </a:moveTo>
                  <a:lnTo>
                    <a:pt x="508261" y="0"/>
                  </a:lnTo>
                  <a:lnTo>
                    <a:pt x="508261" y="792376"/>
                  </a:lnTo>
                  <a:lnTo>
                    <a:pt x="0" y="792376"/>
                  </a:lnTo>
                  <a:lnTo>
                    <a:pt x="0" y="0"/>
                  </a:lnTo>
                  <a:close/>
                </a:path>
              </a:pathLst>
            </a:custGeom>
            <a:blipFill>
              <a:blip r:embed="rId4"/>
              <a:stretch>
                <a:fillRect l="-155189" t="-18697" r="-11698" b="-77752"/>
              </a:stretch>
            </a:blipFill>
          </p:spPr>
        </p:sp>
        <p:sp>
          <p:nvSpPr>
            <p:cNvPr id="21" name="Freeform 21"/>
            <p:cNvSpPr/>
            <p:nvPr/>
          </p:nvSpPr>
          <p:spPr>
            <a:xfrm rot="2025623">
              <a:off x="4968862" y="2307651"/>
              <a:ext cx="508261" cy="792376"/>
            </a:xfrm>
            <a:custGeom>
              <a:avLst/>
              <a:gdLst/>
              <a:ahLst/>
              <a:cxnLst/>
              <a:rect l="l" t="t" r="r" b="b"/>
              <a:pathLst>
                <a:path w="508261" h="792376">
                  <a:moveTo>
                    <a:pt x="0" y="0"/>
                  </a:moveTo>
                  <a:lnTo>
                    <a:pt x="508261" y="0"/>
                  </a:lnTo>
                  <a:lnTo>
                    <a:pt x="508261" y="792376"/>
                  </a:lnTo>
                  <a:lnTo>
                    <a:pt x="0" y="792376"/>
                  </a:lnTo>
                  <a:lnTo>
                    <a:pt x="0" y="0"/>
                  </a:lnTo>
                  <a:close/>
                </a:path>
              </a:pathLst>
            </a:custGeom>
            <a:blipFill>
              <a:blip r:embed="rId4"/>
              <a:stretch>
                <a:fillRect l="-155189" t="-18697" r="-11698" b="-77752"/>
              </a:stretch>
            </a:blipFill>
          </p:spPr>
        </p:sp>
        <p:sp>
          <p:nvSpPr>
            <p:cNvPr id="22" name="Freeform 22"/>
            <p:cNvSpPr/>
            <p:nvPr/>
          </p:nvSpPr>
          <p:spPr>
            <a:xfrm rot="2609487">
              <a:off x="4646982" y="2852080"/>
              <a:ext cx="347920" cy="792376"/>
            </a:xfrm>
            <a:custGeom>
              <a:avLst/>
              <a:gdLst/>
              <a:ahLst/>
              <a:cxnLst/>
              <a:rect l="l" t="t" r="r" b="b"/>
              <a:pathLst>
                <a:path w="347920" h="792376">
                  <a:moveTo>
                    <a:pt x="0" y="0"/>
                  </a:moveTo>
                  <a:lnTo>
                    <a:pt x="347920" y="0"/>
                  </a:lnTo>
                  <a:lnTo>
                    <a:pt x="347920" y="792377"/>
                  </a:lnTo>
                  <a:lnTo>
                    <a:pt x="0" y="792377"/>
                  </a:lnTo>
                  <a:lnTo>
                    <a:pt x="0" y="0"/>
                  </a:lnTo>
                  <a:close/>
                </a:path>
              </a:pathLst>
            </a:custGeom>
            <a:blipFill>
              <a:blip r:embed="rId4"/>
              <a:stretch>
                <a:fillRect l="-272795" t="-18697" r="-17090" b="-77752"/>
              </a:stretch>
            </a:blipFill>
          </p:spPr>
        </p:sp>
        <p:sp>
          <p:nvSpPr>
            <p:cNvPr id="23" name="TextBox 23"/>
            <p:cNvSpPr txBox="1"/>
            <p:nvPr/>
          </p:nvSpPr>
          <p:spPr>
            <a:xfrm>
              <a:off x="565727" y="633537"/>
              <a:ext cx="6698183" cy="2330809"/>
            </a:xfrm>
            <a:prstGeom prst="rect">
              <a:avLst/>
            </a:prstGeom>
          </p:spPr>
          <p:txBody>
            <a:bodyPr lIns="0" tIns="0" rIns="0" bIns="0" rtlCol="0" anchor="t">
              <a:spAutoFit/>
            </a:bodyPr>
            <a:lstStyle/>
            <a:p>
              <a:pPr algn="ctr">
                <a:lnSpc>
                  <a:spcPts val="7196"/>
                </a:lnSpc>
              </a:pPr>
              <a:r>
                <a:rPr lang="en-US" sz="4400" dirty="0">
                  <a:solidFill>
                    <a:srgbClr val="244141"/>
                  </a:solidFill>
                  <a:latin typeface="Waterlily"/>
                </a:rPr>
                <a:t>BIRTH CONTROL HISTORY</a:t>
              </a:r>
            </a:p>
          </p:txBody>
        </p:sp>
        <p:sp>
          <p:nvSpPr>
            <p:cNvPr id="24" name="Freeform 24"/>
            <p:cNvSpPr/>
            <p:nvPr/>
          </p:nvSpPr>
          <p:spPr>
            <a:xfrm rot="2609487">
              <a:off x="4308168" y="3238299"/>
              <a:ext cx="347920" cy="792376"/>
            </a:xfrm>
            <a:custGeom>
              <a:avLst/>
              <a:gdLst/>
              <a:ahLst/>
              <a:cxnLst/>
              <a:rect l="l" t="t" r="r" b="b"/>
              <a:pathLst>
                <a:path w="347920" h="792376">
                  <a:moveTo>
                    <a:pt x="0" y="0"/>
                  </a:moveTo>
                  <a:lnTo>
                    <a:pt x="347920" y="0"/>
                  </a:lnTo>
                  <a:lnTo>
                    <a:pt x="347920" y="792376"/>
                  </a:lnTo>
                  <a:lnTo>
                    <a:pt x="0" y="792376"/>
                  </a:lnTo>
                  <a:lnTo>
                    <a:pt x="0" y="0"/>
                  </a:lnTo>
                  <a:close/>
                </a:path>
              </a:pathLst>
            </a:custGeom>
            <a:blipFill>
              <a:blip r:embed="rId4"/>
              <a:stretch>
                <a:fillRect l="-272795" t="-18697" r="-17090" b="-77752"/>
              </a:stretch>
            </a:blipFill>
          </p:spPr>
        </p:sp>
        <p:sp>
          <p:nvSpPr>
            <p:cNvPr id="25" name="Freeform 25"/>
            <p:cNvSpPr/>
            <p:nvPr/>
          </p:nvSpPr>
          <p:spPr>
            <a:xfrm rot="2475057">
              <a:off x="4045110" y="3728054"/>
              <a:ext cx="197683" cy="792376"/>
            </a:xfrm>
            <a:custGeom>
              <a:avLst/>
              <a:gdLst/>
              <a:ahLst/>
              <a:cxnLst/>
              <a:rect l="l" t="t" r="r" b="b"/>
              <a:pathLst>
                <a:path w="197683" h="792376">
                  <a:moveTo>
                    <a:pt x="0" y="0"/>
                  </a:moveTo>
                  <a:lnTo>
                    <a:pt x="197683" y="0"/>
                  </a:lnTo>
                  <a:lnTo>
                    <a:pt x="197683" y="792376"/>
                  </a:lnTo>
                  <a:lnTo>
                    <a:pt x="0" y="792376"/>
                  </a:lnTo>
                  <a:lnTo>
                    <a:pt x="0" y="0"/>
                  </a:lnTo>
                  <a:close/>
                </a:path>
              </a:pathLst>
            </a:custGeom>
            <a:blipFill>
              <a:blip r:embed="rId4"/>
              <a:stretch>
                <a:fillRect l="-556115" t="-18697" r="-30078" b="-77752"/>
              </a:stretch>
            </a:blipFill>
          </p:spPr>
        </p:sp>
        <p:sp>
          <p:nvSpPr>
            <p:cNvPr id="26" name="Freeform 26"/>
            <p:cNvSpPr/>
            <p:nvPr/>
          </p:nvSpPr>
          <p:spPr>
            <a:xfrm rot="2360439">
              <a:off x="3856102" y="3983774"/>
              <a:ext cx="141920" cy="896471"/>
            </a:xfrm>
            <a:custGeom>
              <a:avLst/>
              <a:gdLst/>
              <a:ahLst/>
              <a:cxnLst/>
              <a:rect l="l" t="t" r="r" b="b"/>
              <a:pathLst>
                <a:path w="141920" h="896471">
                  <a:moveTo>
                    <a:pt x="0" y="0"/>
                  </a:moveTo>
                  <a:lnTo>
                    <a:pt x="141920" y="0"/>
                  </a:lnTo>
                  <a:lnTo>
                    <a:pt x="141920" y="896472"/>
                  </a:lnTo>
                  <a:lnTo>
                    <a:pt x="0" y="896472"/>
                  </a:lnTo>
                  <a:lnTo>
                    <a:pt x="0" y="0"/>
                  </a:lnTo>
                  <a:close/>
                </a:path>
              </a:pathLst>
            </a:custGeom>
            <a:blipFill>
              <a:blip r:embed="rId4"/>
              <a:stretch>
                <a:fillRect l="-759426" t="-15541" r="-39398" b="-47745"/>
              </a:stretch>
            </a:blipFill>
          </p:spPr>
        </p:sp>
      </p:grpSp>
      <p:grpSp>
        <p:nvGrpSpPr>
          <p:cNvPr id="27" name="Group 27"/>
          <p:cNvGrpSpPr/>
          <p:nvPr/>
        </p:nvGrpSpPr>
        <p:grpSpPr>
          <a:xfrm>
            <a:off x="12261089" y="859286"/>
            <a:ext cx="5000110" cy="8568427"/>
            <a:chOff x="0" y="0"/>
            <a:chExt cx="1316901" cy="2256705"/>
          </a:xfrm>
        </p:grpSpPr>
        <p:sp>
          <p:nvSpPr>
            <p:cNvPr id="28" name="Freeform 28"/>
            <p:cNvSpPr/>
            <p:nvPr/>
          </p:nvSpPr>
          <p:spPr>
            <a:xfrm>
              <a:off x="0" y="0"/>
              <a:ext cx="1316901" cy="2256705"/>
            </a:xfrm>
            <a:custGeom>
              <a:avLst/>
              <a:gdLst/>
              <a:ahLst/>
              <a:cxnLst/>
              <a:rect l="l" t="t" r="r" b="b"/>
              <a:pathLst>
                <a:path w="1316901" h="2256705">
                  <a:moveTo>
                    <a:pt x="0" y="0"/>
                  </a:moveTo>
                  <a:lnTo>
                    <a:pt x="1316901" y="0"/>
                  </a:lnTo>
                  <a:lnTo>
                    <a:pt x="1316901" y="2256705"/>
                  </a:lnTo>
                  <a:lnTo>
                    <a:pt x="0" y="2256705"/>
                  </a:lnTo>
                  <a:close/>
                </a:path>
              </a:pathLst>
            </a:custGeom>
            <a:solidFill>
              <a:srgbClr val="244141"/>
            </a:solidFill>
            <a:ln w="95250" cap="sq">
              <a:solidFill>
                <a:srgbClr val="E3B86D"/>
              </a:solidFill>
              <a:prstDash val="solid"/>
              <a:miter/>
            </a:ln>
          </p:spPr>
        </p:sp>
        <p:sp>
          <p:nvSpPr>
            <p:cNvPr id="29" name="TextBox 29"/>
            <p:cNvSpPr txBox="1"/>
            <p:nvPr/>
          </p:nvSpPr>
          <p:spPr>
            <a:xfrm>
              <a:off x="0" y="-38100"/>
              <a:ext cx="1316901" cy="2294805"/>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11851572" y="2078990"/>
            <a:ext cx="5314591" cy="6580328"/>
          </a:xfrm>
          <a:prstGeom prst="rect">
            <a:avLst/>
          </a:prstGeom>
        </p:spPr>
        <p:txBody>
          <a:bodyPr lIns="0" tIns="0" rIns="0" bIns="0" rtlCol="0" anchor="t">
            <a:spAutoFit/>
          </a:bodyPr>
          <a:lstStyle/>
          <a:p>
            <a:pPr marL="1254759" lvl="1" indent="-627380" algn="l">
              <a:lnSpc>
                <a:spcPts val="6499"/>
              </a:lnSpc>
              <a:buFont typeface="Arial"/>
              <a:buChar char="•"/>
            </a:pPr>
            <a:r>
              <a:rPr lang="en-US" sz="4000" dirty="0">
                <a:solidFill>
                  <a:srgbClr val="F0E0C5"/>
                </a:solidFill>
                <a:latin typeface="Canva Student Font"/>
              </a:rPr>
              <a:t>More secular</a:t>
            </a:r>
          </a:p>
          <a:p>
            <a:pPr marL="1254759" lvl="1" indent="-627380" algn="l">
              <a:lnSpc>
                <a:spcPts val="6499"/>
              </a:lnSpc>
              <a:buFont typeface="Arial"/>
              <a:buChar char="•"/>
            </a:pPr>
            <a:r>
              <a:rPr lang="en-US" sz="4000" dirty="0">
                <a:solidFill>
                  <a:srgbClr val="F0E0C5"/>
                </a:solidFill>
                <a:latin typeface="Canva Student Font"/>
              </a:rPr>
              <a:t>Culture permissive</a:t>
            </a:r>
          </a:p>
          <a:p>
            <a:pPr marL="1254759" lvl="1" indent="-627380" algn="l">
              <a:lnSpc>
                <a:spcPts val="6499"/>
              </a:lnSpc>
              <a:buFont typeface="Arial"/>
              <a:buChar char="•"/>
            </a:pPr>
            <a:r>
              <a:rPr lang="en-US" sz="4000" dirty="0">
                <a:solidFill>
                  <a:srgbClr val="F0E0C5"/>
                </a:solidFill>
                <a:latin typeface="Canva Student Font"/>
              </a:rPr>
              <a:t>Higher education for women</a:t>
            </a:r>
          </a:p>
          <a:p>
            <a:pPr marL="1254759" lvl="1" indent="-627380" algn="l">
              <a:lnSpc>
                <a:spcPts val="6499"/>
              </a:lnSpc>
              <a:buFont typeface="Arial"/>
              <a:buChar char="•"/>
            </a:pPr>
            <a:r>
              <a:rPr lang="en-US" sz="4000" dirty="0">
                <a:solidFill>
                  <a:srgbClr val="F0E0C5"/>
                </a:solidFill>
                <a:latin typeface="Canva Student Font"/>
              </a:rPr>
              <a:t>Mass marketing of pill in 1960s</a:t>
            </a:r>
          </a:p>
          <a:p>
            <a:pPr marL="1254759" lvl="1" indent="-627380" algn="l">
              <a:lnSpc>
                <a:spcPts val="6499"/>
              </a:lnSpc>
              <a:buFont typeface="Arial"/>
              <a:buChar char="•"/>
            </a:pPr>
            <a:r>
              <a:rPr lang="en-US" sz="4000" u="sng" dirty="0">
                <a:solidFill>
                  <a:srgbClr val="F0E0C5"/>
                </a:solidFill>
                <a:latin typeface="Canva Student Font"/>
              </a:rPr>
              <a:t>Sex separated from reproduction</a:t>
            </a:r>
          </a:p>
        </p:txBody>
      </p:sp>
      <p:sp>
        <p:nvSpPr>
          <p:cNvPr id="31" name="TextBox 31"/>
          <p:cNvSpPr txBox="1"/>
          <p:nvPr/>
        </p:nvSpPr>
        <p:spPr>
          <a:xfrm>
            <a:off x="609817" y="2078990"/>
            <a:ext cx="5314591" cy="5739130"/>
          </a:xfrm>
          <a:prstGeom prst="rect">
            <a:avLst/>
          </a:prstGeom>
        </p:spPr>
        <p:txBody>
          <a:bodyPr lIns="0" tIns="0" rIns="0" bIns="0" rtlCol="0" anchor="t">
            <a:spAutoFit/>
          </a:bodyPr>
          <a:lstStyle/>
          <a:p>
            <a:pPr marL="1254758" lvl="1" indent="-627379" algn="l">
              <a:lnSpc>
                <a:spcPts val="6499"/>
              </a:lnSpc>
              <a:buFont typeface="Arial"/>
              <a:buChar char="•"/>
            </a:pPr>
            <a:r>
              <a:rPr lang="en-US" sz="5199">
                <a:solidFill>
                  <a:srgbClr val="F0E0C5"/>
                </a:solidFill>
                <a:latin typeface="Canva Student Font"/>
              </a:rPr>
              <a:t>Some activism</a:t>
            </a:r>
          </a:p>
          <a:p>
            <a:pPr marL="1254758" lvl="1" indent="-627379" algn="l">
              <a:lnSpc>
                <a:spcPts val="6499"/>
              </a:lnSpc>
              <a:buFont typeface="Arial"/>
              <a:buChar char="•"/>
            </a:pPr>
            <a:r>
              <a:rPr lang="en-US" sz="5199">
                <a:solidFill>
                  <a:srgbClr val="F0E0C5"/>
                </a:solidFill>
                <a:latin typeface="Canva Student Font"/>
              </a:rPr>
              <a:t>Constrained by prudish culture</a:t>
            </a:r>
          </a:p>
          <a:p>
            <a:pPr marL="1254758" lvl="1" indent="-627379" algn="l">
              <a:lnSpc>
                <a:spcPts val="6499"/>
              </a:lnSpc>
              <a:buFont typeface="Arial"/>
              <a:buChar char="•"/>
            </a:pPr>
            <a:r>
              <a:rPr lang="en-US" sz="5199">
                <a:solidFill>
                  <a:srgbClr val="F0E0C5"/>
                </a:solidFill>
                <a:latin typeface="Canva Student Font"/>
              </a:rPr>
              <a:t>Lack of free speech</a:t>
            </a:r>
          </a:p>
          <a:p>
            <a:pPr marL="1254758" lvl="1" indent="-627379" algn="l">
              <a:lnSpc>
                <a:spcPts val="6499"/>
              </a:lnSpc>
              <a:buFont typeface="Arial"/>
              <a:buChar char="•"/>
            </a:pPr>
            <a:r>
              <a:rPr lang="en-US" sz="5199">
                <a:solidFill>
                  <a:srgbClr val="F0E0C5"/>
                </a:solidFill>
                <a:latin typeface="Canva Student Font"/>
              </a:rPr>
              <a:t>Absence of birth control technology</a:t>
            </a:r>
          </a:p>
        </p:txBody>
      </p:sp>
      <p:sp>
        <p:nvSpPr>
          <p:cNvPr id="32" name="TextBox 32"/>
          <p:cNvSpPr txBox="1"/>
          <p:nvPr/>
        </p:nvSpPr>
        <p:spPr>
          <a:xfrm>
            <a:off x="11319369" y="923925"/>
            <a:ext cx="6883550" cy="957834"/>
          </a:xfrm>
          <a:prstGeom prst="rect">
            <a:avLst/>
          </a:prstGeom>
        </p:spPr>
        <p:txBody>
          <a:bodyPr lIns="0" tIns="0" rIns="0" bIns="0" rtlCol="0" anchor="t">
            <a:spAutoFit/>
          </a:bodyPr>
          <a:lstStyle/>
          <a:p>
            <a:pPr algn="ctr">
              <a:lnSpc>
                <a:spcPts val="7728"/>
              </a:lnSpc>
            </a:pPr>
            <a:r>
              <a:rPr lang="en-US" sz="5600">
                <a:solidFill>
                  <a:srgbClr val="E3B86D"/>
                </a:solidFill>
                <a:latin typeface="Waterlily"/>
              </a:rPr>
              <a:t>20th Century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2201E"/>
        </a:solidFill>
        <a:effectLst/>
      </p:bgPr>
    </p:bg>
    <p:spTree>
      <p:nvGrpSpPr>
        <p:cNvPr id="1" name=""/>
        <p:cNvGrpSpPr/>
        <p:nvPr/>
      </p:nvGrpSpPr>
      <p:grpSpPr>
        <a:xfrm>
          <a:off x="0" y="0"/>
          <a:ext cx="0" cy="0"/>
          <a:chOff x="0" y="0"/>
          <a:chExt cx="0" cy="0"/>
        </a:xfrm>
      </p:grpSpPr>
      <p:grpSp>
        <p:nvGrpSpPr>
          <p:cNvPr id="2" name="Group 2"/>
          <p:cNvGrpSpPr/>
          <p:nvPr/>
        </p:nvGrpSpPr>
        <p:grpSpPr>
          <a:xfrm>
            <a:off x="9148800" y="0"/>
            <a:ext cx="9139200" cy="10287000"/>
            <a:chOff x="0" y="0"/>
            <a:chExt cx="12185600" cy="13716000"/>
          </a:xfrm>
        </p:grpSpPr>
        <p:sp>
          <p:nvSpPr>
            <p:cNvPr id="3" name="Freeform 3"/>
            <p:cNvSpPr/>
            <p:nvPr/>
          </p:nvSpPr>
          <p:spPr>
            <a:xfrm>
              <a:off x="0" y="0"/>
              <a:ext cx="12185650" cy="13716000"/>
            </a:xfrm>
            <a:custGeom>
              <a:avLst/>
              <a:gdLst/>
              <a:ahLst/>
              <a:cxnLst/>
              <a:rect l="l" t="t" r="r" b="b"/>
              <a:pathLst>
                <a:path w="12185650" h="13716000">
                  <a:moveTo>
                    <a:pt x="0" y="0"/>
                  </a:moveTo>
                  <a:lnTo>
                    <a:pt x="12185650" y="0"/>
                  </a:lnTo>
                  <a:lnTo>
                    <a:pt x="12185650" y="13716000"/>
                  </a:lnTo>
                  <a:lnTo>
                    <a:pt x="0" y="13716000"/>
                  </a:lnTo>
                  <a:close/>
                </a:path>
              </a:pathLst>
            </a:custGeom>
            <a:solidFill>
              <a:srgbClr val="9E9E9E"/>
            </a:solidFill>
          </p:spPr>
        </p:sp>
      </p:grpSp>
      <p:grpSp>
        <p:nvGrpSpPr>
          <p:cNvPr id="4" name="Group 4"/>
          <p:cNvGrpSpPr/>
          <p:nvPr/>
        </p:nvGrpSpPr>
        <p:grpSpPr>
          <a:xfrm>
            <a:off x="10275688" y="775598"/>
            <a:ext cx="6885425" cy="8746271"/>
            <a:chOff x="0" y="0"/>
            <a:chExt cx="9180566" cy="11661694"/>
          </a:xfrm>
        </p:grpSpPr>
        <p:sp>
          <p:nvSpPr>
            <p:cNvPr id="5" name="Freeform 5"/>
            <p:cNvSpPr/>
            <p:nvPr/>
          </p:nvSpPr>
          <p:spPr>
            <a:xfrm>
              <a:off x="349273" y="944816"/>
              <a:ext cx="8482020" cy="9772061"/>
            </a:xfrm>
            <a:custGeom>
              <a:avLst/>
              <a:gdLst/>
              <a:ahLst/>
              <a:cxnLst/>
              <a:rect l="l" t="t" r="r" b="b"/>
              <a:pathLst>
                <a:path w="8482020" h="9772061">
                  <a:moveTo>
                    <a:pt x="0" y="0"/>
                  </a:moveTo>
                  <a:lnTo>
                    <a:pt x="8482020" y="0"/>
                  </a:lnTo>
                  <a:lnTo>
                    <a:pt x="8482020" y="9772062"/>
                  </a:lnTo>
                  <a:lnTo>
                    <a:pt x="0" y="9772062"/>
                  </a:lnTo>
                  <a:lnTo>
                    <a:pt x="0" y="0"/>
                  </a:lnTo>
                  <a:close/>
                </a:path>
              </a:pathLst>
            </a:custGeom>
            <a:blipFill>
              <a:blip r:embed="rId3"/>
              <a:stretch>
                <a:fillRect/>
              </a:stretch>
            </a:blipFill>
          </p:spPr>
        </p:sp>
        <p:sp>
          <p:nvSpPr>
            <p:cNvPr id="6" name="Freeform 6"/>
            <p:cNvSpPr/>
            <p:nvPr/>
          </p:nvSpPr>
          <p:spPr>
            <a:xfrm rot="5400000">
              <a:off x="-573268" y="1907860"/>
              <a:ext cx="10327102" cy="9180566"/>
            </a:xfrm>
            <a:custGeom>
              <a:avLst/>
              <a:gdLst/>
              <a:ahLst/>
              <a:cxnLst/>
              <a:rect l="l" t="t" r="r" b="b"/>
              <a:pathLst>
                <a:path w="10327102" h="9180566">
                  <a:moveTo>
                    <a:pt x="0" y="0"/>
                  </a:moveTo>
                  <a:lnTo>
                    <a:pt x="10327102" y="0"/>
                  </a:lnTo>
                  <a:lnTo>
                    <a:pt x="10327102" y="9180566"/>
                  </a:lnTo>
                  <a:lnTo>
                    <a:pt x="0" y="9180566"/>
                  </a:lnTo>
                  <a:lnTo>
                    <a:pt x="0" y="0"/>
                  </a:lnTo>
                  <a:close/>
                </a:path>
              </a:pathLst>
            </a:custGeom>
            <a:blipFill>
              <a:blip r:embed="rId4">
                <a:extLst>
                  <a:ext uri="{96DAC541-7B7A-43D3-8B79-37D633B846F1}">
                    <asvg:svgBlip xmlns:asvg="http://schemas.microsoft.com/office/drawing/2016/SVG/main" xmlns="" r:embed="rId5"/>
                  </a:ext>
                </a:extLst>
              </a:blip>
              <a:stretch>
                <a:fillRect l="-36765"/>
              </a:stretch>
            </a:blipFill>
          </p:spPr>
        </p:sp>
        <p:sp>
          <p:nvSpPr>
            <p:cNvPr id="7" name="Freeform 7"/>
            <p:cNvSpPr/>
            <p:nvPr/>
          </p:nvSpPr>
          <p:spPr>
            <a:xfrm rot="5400000">
              <a:off x="-566736" y="566736"/>
              <a:ext cx="10314037" cy="9180566"/>
            </a:xfrm>
            <a:custGeom>
              <a:avLst/>
              <a:gdLst/>
              <a:ahLst/>
              <a:cxnLst/>
              <a:rect l="l" t="t" r="r" b="b"/>
              <a:pathLst>
                <a:path w="10314037" h="9180566">
                  <a:moveTo>
                    <a:pt x="0" y="0"/>
                  </a:moveTo>
                  <a:lnTo>
                    <a:pt x="10314038" y="0"/>
                  </a:lnTo>
                  <a:lnTo>
                    <a:pt x="10314038" y="9180566"/>
                  </a:lnTo>
                  <a:lnTo>
                    <a:pt x="0" y="9180566"/>
                  </a:lnTo>
                  <a:lnTo>
                    <a:pt x="0" y="0"/>
                  </a:lnTo>
                  <a:close/>
                </a:path>
              </a:pathLst>
            </a:custGeom>
            <a:blipFill>
              <a:blip r:embed="rId4">
                <a:extLst>
                  <a:ext uri="{96DAC541-7B7A-43D3-8B79-37D633B846F1}">
                    <asvg:svgBlip xmlns:asvg="http://schemas.microsoft.com/office/drawing/2016/SVG/main" xmlns="" r:embed="rId5"/>
                  </a:ext>
                </a:extLst>
              </a:blip>
              <a:stretch>
                <a:fillRect r="-36939"/>
              </a:stretch>
            </a:blipFill>
          </p:spPr>
        </p:sp>
      </p:grpSp>
      <p:grpSp>
        <p:nvGrpSpPr>
          <p:cNvPr id="8" name="Group 8"/>
          <p:cNvGrpSpPr/>
          <p:nvPr/>
        </p:nvGrpSpPr>
        <p:grpSpPr>
          <a:xfrm>
            <a:off x="-12650" y="-1777461"/>
            <a:ext cx="9148800" cy="13852389"/>
            <a:chOff x="0" y="0"/>
            <a:chExt cx="12198400" cy="18469852"/>
          </a:xfrm>
        </p:grpSpPr>
        <p:sp>
          <p:nvSpPr>
            <p:cNvPr id="9" name="Freeform 9"/>
            <p:cNvSpPr/>
            <p:nvPr/>
          </p:nvSpPr>
          <p:spPr>
            <a:xfrm>
              <a:off x="0" y="12509033"/>
              <a:ext cx="5960819" cy="5960819"/>
            </a:xfrm>
            <a:custGeom>
              <a:avLst/>
              <a:gdLst/>
              <a:ahLst/>
              <a:cxnLst/>
              <a:rect l="l" t="t" r="r" b="b"/>
              <a:pathLst>
                <a:path w="5960819" h="5960819">
                  <a:moveTo>
                    <a:pt x="0" y="0"/>
                  </a:moveTo>
                  <a:lnTo>
                    <a:pt x="5960819" y="0"/>
                  </a:lnTo>
                  <a:lnTo>
                    <a:pt x="5960819" y="5960819"/>
                  </a:lnTo>
                  <a:lnTo>
                    <a:pt x="0" y="59608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flipV="1">
              <a:off x="6237581" y="12509033"/>
              <a:ext cx="5960819" cy="5960819"/>
            </a:xfrm>
            <a:custGeom>
              <a:avLst/>
              <a:gdLst/>
              <a:ahLst/>
              <a:cxnLst/>
              <a:rect l="l" t="t" r="r" b="b"/>
              <a:pathLst>
                <a:path w="5960819" h="5960819">
                  <a:moveTo>
                    <a:pt x="0" y="5960819"/>
                  </a:moveTo>
                  <a:lnTo>
                    <a:pt x="5960819" y="5960819"/>
                  </a:lnTo>
                  <a:lnTo>
                    <a:pt x="5960819" y="0"/>
                  </a:lnTo>
                  <a:lnTo>
                    <a:pt x="0" y="0"/>
                  </a:lnTo>
                  <a:lnTo>
                    <a:pt x="0" y="5960819"/>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flipV="1">
              <a:off x="0" y="6125452"/>
              <a:ext cx="5960819" cy="5960819"/>
            </a:xfrm>
            <a:custGeom>
              <a:avLst/>
              <a:gdLst/>
              <a:ahLst/>
              <a:cxnLst/>
              <a:rect l="l" t="t" r="r" b="b"/>
              <a:pathLst>
                <a:path w="5960819" h="5960819">
                  <a:moveTo>
                    <a:pt x="0" y="5960819"/>
                  </a:moveTo>
                  <a:lnTo>
                    <a:pt x="5960819" y="5960819"/>
                  </a:lnTo>
                  <a:lnTo>
                    <a:pt x="5960819" y="0"/>
                  </a:lnTo>
                  <a:lnTo>
                    <a:pt x="0" y="0"/>
                  </a:lnTo>
                  <a:lnTo>
                    <a:pt x="0" y="5960819"/>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6231181" y="6125452"/>
              <a:ext cx="5960819" cy="5960819"/>
            </a:xfrm>
            <a:custGeom>
              <a:avLst/>
              <a:gdLst/>
              <a:ahLst/>
              <a:cxnLst/>
              <a:rect l="l" t="t" r="r" b="b"/>
              <a:pathLst>
                <a:path w="5960819" h="5960819">
                  <a:moveTo>
                    <a:pt x="0" y="0"/>
                  </a:moveTo>
                  <a:lnTo>
                    <a:pt x="5960819" y="0"/>
                  </a:lnTo>
                  <a:lnTo>
                    <a:pt x="5960819" y="5960819"/>
                  </a:lnTo>
                  <a:lnTo>
                    <a:pt x="0" y="59608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V="1">
              <a:off x="0" y="0"/>
              <a:ext cx="5960819" cy="5960819"/>
            </a:xfrm>
            <a:custGeom>
              <a:avLst/>
              <a:gdLst/>
              <a:ahLst/>
              <a:cxnLst/>
              <a:rect l="l" t="t" r="r" b="b"/>
              <a:pathLst>
                <a:path w="5960819" h="5960819">
                  <a:moveTo>
                    <a:pt x="0" y="5960819"/>
                  </a:moveTo>
                  <a:lnTo>
                    <a:pt x="5960819" y="5960819"/>
                  </a:lnTo>
                  <a:lnTo>
                    <a:pt x="5960819" y="0"/>
                  </a:lnTo>
                  <a:lnTo>
                    <a:pt x="0" y="0"/>
                  </a:lnTo>
                  <a:lnTo>
                    <a:pt x="0" y="5960819"/>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6231181" y="0"/>
              <a:ext cx="5960819" cy="5960819"/>
            </a:xfrm>
            <a:custGeom>
              <a:avLst/>
              <a:gdLst/>
              <a:ahLst/>
              <a:cxnLst/>
              <a:rect l="l" t="t" r="r" b="b"/>
              <a:pathLst>
                <a:path w="5960819" h="5960819">
                  <a:moveTo>
                    <a:pt x="0" y="0"/>
                  </a:moveTo>
                  <a:lnTo>
                    <a:pt x="5960819" y="0"/>
                  </a:lnTo>
                  <a:lnTo>
                    <a:pt x="5960819" y="5960819"/>
                  </a:lnTo>
                  <a:lnTo>
                    <a:pt x="0" y="59608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5" name="Group 15"/>
          <p:cNvGrpSpPr/>
          <p:nvPr/>
        </p:nvGrpSpPr>
        <p:grpSpPr>
          <a:xfrm>
            <a:off x="527567" y="2422871"/>
            <a:ext cx="8068365" cy="3274060"/>
            <a:chOff x="0" y="0"/>
            <a:chExt cx="2047249" cy="830753"/>
          </a:xfrm>
        </p:grpSpPr>
        <p:sp>
          <p:nvSpPr>
            <p:cNvPr id="16" name="Freeform 16"/>
            <p:cNvSpPr/>
            <p:nvPr/>
          </p:nvSpPr>
          <p:spPr>
            <a:xfrm>
              <a:off x="0" y="0"/>
              <a:ext cx="2047249" cy="830753"/>
            </a:xfrm>
            <a:custGeom>
              <a:avLst/>
              <a:gdLst/>
              <a:ahLst/>
              <a:cxnLst/>
              <a:rect l="l" t="t" r="r" b="b"/>
              <a:pathLst>
                <a:path w="2047249" h="830753">
                  <a:moveTo>
                    <a:pt x="0" y="0"/>
                  </a:moveTo>
                  <a:lnTo>
                    <a:pt x="2047249" y="0"/>
                  </a:lnTo>
                  <a:lnTo>
                    <a:pt x="2047249" y="830753"/>
                  </a:lnTo>
                  <a:lnTo>
                    <a:pt x="0" y="830753"/>
                  </a:lnTo>
                  <a:close/>
                </a:path>
              </a:pathLst>
            </a:custGeom>
            <a:solidFill>
              <a:srgbClr val="D7D2BC"/>
            </a:solidFill>
          </p:spPr>
        </p:sp>
        <p:sp>
          <p:nvSpPr>
            <p:cNvPr id="17" name="TextBox 17"/>
            <p:cNvSpPr txBox="1"/>
            <p:nvPr/>
          </p:nvSpPr>
          <p:spPr>
            <a:xfrm>
              <a:off x="0" y="-38100"/>
              <a:ext cx="2047249" cy="868853"/>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40148" y="2460971"/>
            <a:ext cx="8455785" cy="3255010"/>
          </a:xfrm>
          <a:prstGeom prst="rect">
            <a:avLst/>
          </a:prstGeom>
        </p:spPr>
        <p:txBody>
          <a:bodyPr lIns="0" tIns="0" rIns="0" bIns="0" rtlCol="0" anchor="t">
            <a:spAutoFit/>
          </a:bodyPr>
          <a:lstStyle/>
          <a:p>
            <a:pPr marL="1209041" lvl="1" indent="-604520">
              <a:lnSpc>
                <a:spcPts val="6440"/>
              </a:lnSpc>
              <a:buFont typeface="Arial"/>
              <a:buChar char="•"/>
            </a:pPr>
            <a:r>
              <a:rPr lang="en-US" sz="5600">
                <a:solidFill>
                  <a:srgbClr val="22201E"/>
                </a:solidFill>
                <a:latin typeface="Canva Student Font"/>
              </a:rPr>
              <a:t>“Women and the New Race</a:t>
            </a:r>
          </a:p>
          <a:p>
            <a:pPr marL="1209041" lvl="1" indent="-604520">
              <a:lnSpc>
                <a:spcPts val="6440"/>
              </a:lnSpc>
              <a:buFont typeface="Arial"/>
              <a:buChar char="•"/>
            </a:pPr>
            <a:r>
              <a:rPr lang="en-US" sz="5600">
                <a:solidFill>
                  <a:srgbClr val="22201E"/>
                </a:solidFill>
                <a:latin typeface="Canva Student Font"/>
              </a:rPr>
              <a:t>Socialist</a:t>
            </a:r>
          </a:p>
          <a:p>
            <a:pPr marL="1209041" lvl="1" indent="-604520">
              <a:lnSpc>
                <a:spcPts val="6440"/>
              </a:lnSpc>
              <a:buFont typeface="Arial"/>
              <a:buChar char="•"/>
            </a:pPr>
            <a:r>
              <a:rPr lang="en-US" sz="5600">
                <a:solidFill>
                  <a:srgbClr val="22201E"/>
                </a:solidFill>
                <a:latin typeface="Canva Student Font"/>
              </a:rPr>
              <a:t>Feminist</a:t>
            </a:r>
          </a:p>
          <a:p>
            <a:pPr marL="1209041" lvl="1" indent="-604520" algn="l">
              <a:lnSpc>
                <a:spcPts val="6440"/>
              </a:lnSpc>
              <a:buFont typeface="Arial"/>
              <a:buChar char="•"/>
            </a:pPr>
            <a:r>
              <a:rPr lang="en-US" sz="5600">
                <a:solidFill>
                  <a:srgbClr val="22201E"/>
                </a:solidFill>
                <a:latin typeface="Canva Student Font"/>
              </a:rPr>
              <a:t>Birth control pioneer</a:t>
            </a:r>
          </a:p>
        </p:txBody>
      </p:sp>
      <p:sp>
        <p:nvSpPr>
          <p:cNvPr id="19" name="TextBox 19"/>
          <p:cNvSpPr txBox="1"/>
          <p:nvPr/>
        </p:nvSpPr>
        <p:spPr>
          <a:xfrm>
            <a:off x="516991" y="246960"/>
            <a:ext cx="8068365" cy="1057275"/>
          </a:xfrm>
          <a:prstGeom prst="rect">
            <a:avLst/>
          </a:prstGeom>
        </p:spPr>
        <p:txBody>
          <a:bodyPr lIns="0" tIns="0" rIns="0" bIns="0" rtlCol="0" anchor="t">
            <a:spAutoFit/>
          </a:bodyPr>
          <a:lstStyle/>
          <a:p>
            <a:pPr algn="l">
              <a:lnSpc>
                <a:spcPts val="8279"/>
              </a:lnSpc>
            </a:pPr>
            <a:r>
              <a:rPr lang="en-US" sz="6899">
                <a:solidFill>
                  <a:srgbClr val="FFFFFF"/>
                </a:solidFill>
                <a:latin typeface="Waterlily"/>
              </a:rPr>
              <a:t>MARGARET SANGER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2642" y="-237438"/>
            <a:ext cx="19393285" cy="11254673"/>
          </a:xfrm>
          <a:custGeom>
            <a:avLst/>
            <a:gdLst/>
            <a:ahLst/>
            <a:cxnLst/>
            <a:rect l="l" t="t" r="r" b="b"/>
            <a:pathLst>
              <a:path w="19393285" h="11254673">
                <a:moveTo>
                  <a:pt x="0" y="0"/>
                </a:moveTo>
                <a:lnTo>
                  <a:pt x="19393284" y="0"/>
                </a:lnTo>
                <a:lnTo>
                  <a:pt x="19393284" y="11254673"/>
                </a:lnTo>
                <a:lnTo>
                  <a:pt x="0" y="11254673"/>
                </a:lnTo>
                <a:lnTo>
                  <a:pt x="0" y="0"/>
                </a:lnTo>
                <a:close/>
              </a:path>
            </a:pathLst>
          </a:custGeom>
          <a:blipFill>
            <a:blip r:embed="rId3"/>
            <a:stretch>
              <a:fillRect t="-10094" b="-10094"/>
            </a:stretch>
          </a:blipFill>
        </p:spPr>
      </p:sp>
      <p:grpSp>
        <p:nvGrpSpPr>
          <p:cNvPr id="3" name="Group 3"/>
          <p:cNvGrpSpPr/>
          <p:nvPr/>
        </p:nvGrpSpPr>
        <p:grpSpPr>
          <a:xfrm rot="-672319">
            <a:off x="4731754" y="401685"/>
            <a:ext cx="8824492" cy="9976428"/>
            <a:chOff x="0" y="0"/>
            <a:chExt cx="11765990" cy="13301904"/>
          </a:xfrm>
        </p:grpSpPr>
        <p:grpSp>
          <p:nvGrpSpPr>
            <p:cNvPr id="4" name="Group 4"/>
            <p:cNvGrpSpPr/>
            <p:nvPr/>
          </p:nvGrpSpPr>
          <p:grpSpPr>
            <a:xfrm>
              <a:off x="553795" y="544119"/>
              <a:ext cx="5258605" cy="915146"/>
              <a:chOff x="0" y="0"/>
              <a:chExt cx="1309209" cy="227839"/>
            </a:xfrm>
          </p:grpSpPr>
          <p:sp>
            <p:nvSpPr>
              <p:cNvPr id="5" name="Freeform 5"/>
              <p:cNvSpPr/>
              <p:nvPr/>
            </p:nvSpPr>
            <p:spPr>
              <a:xfrm>
                <a:off x="0" y="0"/>
                <a:ext cx="1309209" cy="227839"/>
              </a:xfrm>
              <a:custGeom>
                <a:avLst/>
                <a:gdLst/>
                <a:ahLst/>
                <a:cxnLst/>
                <a:rect l="l" t="t" r="r" b="b"/>
                <a:pathLst>
                  <a:path w="1309209" h="227839">
                    <a:moveTo>
                      <a:pt x="0" y="0"/>
                    </a:moveTo>
                    <a:lnTo>
                      <a:pt x="1309209" y="0"/>
                    </a:lnTo>
                    <a:lnTo>
                      <a:pt x="1309209" y="227839"/>
                    </a:lnTo>
                    <a:lnTo>
                      <a:pt x="0" y="227839"/>
                    </a:lnTo>
                    <a:close/>
                  </a:path>
                </a:pathLst>
              </a:custGeom>
              <a:solidFill>
                <a:srgbClr val="FFFFFF"/>
              </a:solidFill>
            </p:spPr>
          </p:sp>
          <p:sp>
            <p:nvSpPr>
              <p:cNvPr id="6" name="TextBox 6"/>
              <p:cNvSpPr txBox="1"/>
              <p:nvPr/>
            </p:nvSpPr>
            <p:spPr>
              <a:xfrm>
                <a:off x="0" y="-38100"/>
                <a:ext cx="1309209" cy="2659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53795" y="8334881"/>
              <a:ext cx="5258605" cy="915146"/>
              <a:chOff x="0" y="0"/>
              <a:chExt cx="1309209" cy="227839"/>
            </a:xfrm>
          </p:grpSpPr>
          <p:sp>
            <p:nvSpPr>
              <p:cNvPr id="8" name="Freeform 8"/>
              <p:cNvSpPr/>
              <p:nvPr/>
            </p:nvSpPr>
            <p:spPr>
              <a:xfrm>
                <a:off x="0" y="0"/>
                <a:ext cx="1309209" cy="227839"/>
              </a:xfrm>
              <a:custGeom>
                <a:avLst/>
                <a:gdLst/>
                <a:ahLst/>
                <a:cxnLst/>
                <a:rect l="l" t="t" r="r" b="b"/>
                <a:pathLst>
                  <a:path w="1309209" h="227839">
                    <a:moveTo>
                      <a:pt x="0" y="0"/>
                    </a:moveTo>
                    <a:lnTo>
                      <a:pt x="1309209" y="0"/>
                    </a:lnTo>
                    <a:lnTo>
                      <a:pt x="1309209" y="227839"/>
                    </a:lnTo>
                    <a:lnTo>
                      <a:pt x="0" y="227839"/>
                    </a:lnTo>
                    <a:close/>
                  </a:path>
                </a:pathLst>
              </a:custGeom>
              <a:solidFill>
                <a:srgbClr val="FFFFFF"/>
              </a:solidFill>
            </p:spPr>
          </p:sp>
          <p:sp>
            <p:nvSpPr>
              <p:cNvPr id="9" name="TextBox 9"/>
              <p:cNvSpPr txBox="1"/>
              <p:nvPr/>
            </p:nvSpPr>
            <p:spPr>
              <a:xfrm>
                <a:off x="0" y="-38100"/>
                <a:ext cx="1309209" cy="26593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553795" y="905314"/>
              <a:ext cx="5258605" cy="7983519"/>
            </a:xfrm>
            <a:custGeom>
              <a:avLst/>
              <a:gdLst/>
              <a:ahLst/>
              <a:cxnLst/>
              <a:rect l="l" t="t" r="r" b="b"/>
              <a:pathLst>
                <a:path w="5258605" h="7983519">
                  <a:moveTo>
                    <a:pt x="0" y="0"/>
                  </a:moveTo>
                  <a:lnTo>
                    <a:pt x="5258605" y="0"/>
                  </a:lnTo>
                  <a:lnTo>
                    <a:pt x="5258605" y="7983519"/>
                  </a:lnTo>
                  <a:lnTo>
                    <a:pt x="0" y="7983519"/>
                  </a:lnTo>
                  <a:lnTo>
                    <a:pt x="0" y="0"/>
                  </a:lnTo>
                  <a:close/>
                </a:path>
              </a:pathLst>
            </a:custGeom>
            <a:blipFill>
              <a:blip r:embed="rId4"/>
              <a:stretch>
                <a:fillRect/>
              </a:stretch>
            </a:blipFill>
          </p:spPr>
        </p:sp>
        <p:sp>
          <p:nvSpPr>
            <p:cNvPr id="11" name="Freeform 11"/>
            <p:cNvSpPr/>
            <p:nvPr/>
          </p:nvSpPr>
          <p:spPr>
            <a:xfrm rot="5400000">
              <a:off x="-1713976" y="1713976"/>
              <a:ext cx="9794147" cy="6366195"/>
            </a:xfrm>
            <a:custGeom>
              <a:avLst/>
              <a:gdLst/>
              <a:ahLst/>
              <a:cxnLst/>
              <a:rect l="l" t="t" r="r" b="b"/>
              <a:pathLst>
                <a:path w="9794147" h="6366195">
                  <a:moveTo>
                    <a:pt x="0" y="0"/>
                  </a:moveTo>
                  <a:lnTo>
                    <a:pt x="9794147" y="0"/>
                  </a:lnTo>
                  <a:lnTo>
                    <a:pt x="9794147" y="6366195"/>
                  </a:lnTo>
                  <a:lnTo>
                    <a:pt x="0" y="63661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rot="1668152">
              <a:off x="4376521" y="4588506"/>
              <a:ext cx="5134372" cy="7044351"/>
            </a:xfrm>
            <a:custGeom>
              <a:avLst/>
              <a:gdLst/>
              <a:ahLst/>
              <a:cxnLst/>
              <a:rect l="l" t="t" r="r" b="b"/>
              <a:pathLst>
                <a:path w="5134372" h="7044351">
                  <a:moveTo>
                    <a:pt x="0" y="0"/>
                  </a:moveTo>
                  <a:lnTo>
                    <a:pt x="5134372" y="0"/>
                  </a:lnTo>
                  <a:lnTo>
                    <a:pt x="5134372" y="7044350"/>
                  </a:lnTo>
                  <a:lnTo>
                    <a:pt x="0" y="7044350"/>
                  </a:lnTo>
                  <a:lnTo>
                    <a:pt x="0" y="0"/>
                  </a:lnTo>
                  <a:close/>
                </a:path>
              </a:pathLst>
            </a:custGeom>
            <a:blipFill>
              <a:blip r:embed="rId7"/>
              <a:stretch>
                <a:fillRect/>
              </a:stretch>
            </a:blipFill>
          </p:spPr>
        </p:sp>
        <p:sp>
          <p:nvSpPr>
            <p:cNvPr id="13" name="Freeform 13"/>
            <p:cNvSpPr/>
            <p:nvPr/>
          </p:nvSpPr>
          <p:spPr>
            <a:xfrm rot="7068152">
              <a:off x="3049776" y="5265680"/>
              <a:ext cx="7345120" cy="6529650"/>
            </a:xfrm>
            <a:custGeom>
              <a:avLst/>
              <a:gdLst/>
              <a:ahLst/>
              <a:cxnLst/>
              <a:rect l="l" t="t" r="r" b="b"/>
              <a:pathLst>
                <a:path w="7345120" h="6529650">
                  <a:moveTo>
                    <a:pt x="0" y="0"/>
                  </a:moveTo>
                  <a:lnTo>
                    <a:pt x="7345119" y="0"/>
                  </a:lnTo>
                  <a:lnTo>
                    <a:pt x="7345119" y="6529649"/>
                  </a:lnTo>
                  <a:lnTo>
                    <a:pt x="0" y="6529649"/>
                  </a:lnTo>
                  <a:lnTo>
                    <a:pt x="0" y="0"/>
                  </a:lnTo>
                  <a:close/>
                </a:path>
              </a:pathLst>
            </a:custGeom>
            <a:blipFill>
              <a:blip r:embed="rId5">
                <a:extLst>
                  <a:ext uri="{96DAC541-7B7A-43D3-8B79-37D633B846F1}">
                    <asvg:svgBlip xmlns:asvg="http://schemas.microsoft.com/office/drawing/2016/SVG/main" xmlns="" r:embed="rId6"/>
                  </a:ext>
                </a:extLst>
              </a:blip>
              <a:stretch>
                <a:fillRect l="-36765"/>
              </a:stretch>
            </a:blipFill>
          </p:spPr>
        </p:sp>
        <p:sp>
          <p:nvSpPr>
            <p:cNvPr id="14" name="Freeform 14"/>
            <p:cNvSpPr/>
            <p:nvPr/>
          </p:nvSpPr>
          <p:spPr>
            <a:xfrm rot="7068152">
              <a:off x="3499332" y="4421923"/>
              <a:ext cx="7335828" cy="6529650"/>
            </a:xfrm>
            <a:custGeom>
              <a:avLst/>
              <a:gdLst/>
              <a:ahLst/>
              <a:cxnLst/>
              <a:rect l="l" t="t" r="r" b="b"/>
              <a:pathLst>
                <a:path w="7335828" h="6529650">
                  <a:moveTo>
                    <a:pt x="0" y="0"/>
                  </a:moveTo>
                  <a:lnTo>
                    <a:pt x="7335827" y="0"/>
                  </a:lnTo>
                  <a:lnTo>
                    <a:pt x="7335827" y="6529650"/>
                  </a:lnTo>
                  <a:lnTo>
                    <a:pt x="0" y="6529650"/>
                  </a:lnTo>
                  <a:lnTo>
                    <a:pt x="0" y="0"/>
                  </a:lnTo>
                  <a:close/>
                </a:path>
              </a:pathLst>
            </a:custGeom>
            <a:blipFill>
              <a:blip r:embed="rId5">
                <a:extLst>
                  <a:ext uri="{96DAC541-7B7A-43D3-8B79-37D633B846F1}">
                    <asvg:svgBlip xmlns:asvg="http://schemas.microsoft.com/office/drawing/2016/SVG/main" xmlns="" r:embed="rId6"/>
                  </a:ext>
                </a:extLst>
              </a:blip>
              <a:stretch>
                <a:fillRect r="-36939"/>
              </a:stretch>
            </a:blipFill>
          </p:spPr>
        </p:sp>
      </p:grpSp>
      <p:sp>
        <p:nvSpPr>
          <p:cNvPr id="15" name="Freeform 15"/>
          <p:cNvSpPr/>
          <p:nvPr/>
        </p:nvSpPr>
        <p:spPr>
          <a:xfrm>
            <a:off x="13687425" y="1028700"/>
            <a:ext cx="3571875" cy="3644770"/>
          </a:xfrm>
          <a:custGeom>
            <a:avLst/>
            <a:gdLst/>
            <a:ahLst/>
            <a:cxnLst/>
            <a:rect l="l" t="t" r="r" b="b"/>
            <a:pathLst>
              <a:path w="3571875" h="3644770">
                <a:moveTo>
                  <a:pt x="0" y="0"/>
                </a:moveTo>
                <a:lnTo>
                  <a:pt x="3571875" y="0"/>
                </a:lnTo>
                <a:lnTo>
                  <a:pt x="3571875" y="3644770"/>
                </a:lnTo>
                <a:lnTo>
                  <a:pt x="0" y="3644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028700" y="7141614"/>
            <a:ext cx="5392831" cy="2116686"/>
          </a:xfrm>
          <a:custGeom>
            <a:avLst/>
            <a:gdLst/>
            <a:ahLst/>
            <a:cxnLst/>
            <a:rect l="l" t="t" r="r" b="b"/>
            <a:pathLst>
              <a:path w="5392831" h="2116686">
                <a:moveTo>
                  <a:pt x="0" y="0"/>
                </a:moveTo>
                <a:lnTo>
                  <a:pt x="5392831" y="0"/>
                </a:lnTo>
                <a:lnTo>
                  <a:pt x="5392831" y="2116686"/>
                </a:lnTo>
                <a:lnTo>
                  <a:pt x="0" y="21166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2201E"/>
        </a:solidFill>
        <a:effectLst/>
      </p:bgPr>
    </p:bg>
    <p:spTree>
      <p:nvGrpSpPr>
        <p:cNvPr id="1" name=""/>
        <p:cNvGrpSpPr/>
        <p:nvPr/>
      </p:nvGrpSpPr>
      <p:grpSpPr>
        <a:xfrm>
          <a:off x="0" y="0"/>
          <a:ext cx="0" cy="0"/>
          <a:chOff x="0" y="0"/>
          <a:chExt cx="0" cy="0"/>
        </a:xfrm>
      </p:grpSpPr>
      <p:grpSp>
        <p:nvGrpSpPr>
          <p:cNvPr id="2" name="Group 2"/>
          <p:cNvGrpSpPr/>
          <p:nvPr/>
        </p:nvGrpSpPr>
        <p:grpSpPr>
          <a:xfrm>
            <a:off x="-12650" y="-1777461"/>
            <a:ext cx="9148800" cy="13852389"/>
            <a:chOff x="0" y="0"/>
            <a:chExt cx="12198400" cy="18469852"/>
          </a:xfrm>
        </p:grpSpPr>
        <p:sp>
          <p:nvSpPr>
            <p:cNvPr id="3" name="Freeform 3"/>
            <p:cNvSpPr/>
            <p:nvPr/>
          </p:nvSpPr>
          <p:spPr>
            <a:xfrm>
              <a:off x="0" y="12509033"/>
              <a:ext cx="5960819" cy="5960819"/>
            </a:xfrm>
            <a:custGeom>
              <a:avLst/>
              <a:gdLst/>
              <a:ahLst/>
              <a:cxnLst/>
              <a:rect l="l" t="t" r="r" b="b"/>
              <a:pathLst>
                <a:path w="5960819" h="5960819">
                  <a:moveTo>
                    <a:pt x="0" y="0"/>
                  </a:moveTo>
                  <a:lnTo>
                    <a:pt x="5960819" y="0"/>
                  </a:lnTo>
                  <a:lnTo>
                    <a:pt x="5960819" y="5960819"/>
                  </a:lnTo>
                  <a:lnTo>
                    <a:pt x="0" y="59608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6237581" y="12509033"/>
              <a:ext cx="5960819" cy="5960819"/>
            </a:xfrm>
            <a:custGeom>
              <a:avLst/>
              <a:gdLst/>
              <a:ahLst/>
              <a:cxnLst/>
              <a:rect l="l" t="t" r="r" b="b"/>
              <a:pathLst>
                <a:path w="5960819" h="5960819">
                  <a:moveTo>
                    <a:pt x="0" y="5960819"/>
                  </a:moveTo>
                  <a:lnTo>
                    <a:pt x="5960819" y="5960819"/>
                  </a:lnTo>
                  <a:lnTo>
                    <a:pt x="5960819" y="0"/>
                  </a:lnTo>
                  <a:lnTo>
                    <a:pt x="0" y="0"/>
                  </a:lnTo>
                  <a:lnTo>
                    <a:pt x="0" y="596081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V="1">
              <a:off x="0" y="6125452"/>
              <a:ext cx="5960819" cy="5960819"/>
            </a:xfrm>
            <a:custGeom>
              <a:avLst/>
              <a:gdLst/>
              <a:ahLst/>
              <a:cxnLst/>
              <a:rect l="l" t="t" r="r" b="b"/>
              <a:pathLst>
                <a:path w="5960819" h="5960819">
                  <a:moveTo>
                    <a:pt x="0" y="5960819"/>
                  </a:moveTo>
                  <a:lnTo>
                    <a:pt x="5960819" y="5960819"/>
                  </a:lnTo>
                  <a:lnTo>
                    <a:pt x="5960819" y="0"/>
                  </a:lnTo>
                  <a:lnTo>
                    <a:pt x="0" y="0"/>
                  </a:lnTo>
                  <a:lnTo>
                    <a:pt x="0" y="596081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6231181" y="6125452"/>
              <a:ext cx="5960819" cy="5960819"/>
            </a:xfrm>
            <a:custGeom>
              <a:avLst/>
              <a:gdLst/>
              <a:ahLst/>
              <a:cxnLst/>
              <a:rect l="l" t="t" r="r" b="b"/>
              <a:pathLst>
                <a:path w="5960819" h="5960819">
                  <a:moveTo>
                    <a:pt x="0" y="0"/>
                  </a:moveTo>
                  <a:lnTo>
                    <a:pt x="5960819" y="0"/>
                  </a:lnTo>
                  <a:lnTo>
                    <a:pt x="5960819" y="5960819"/>
                  </a:lnTo>
                  <a:lnTo>
                    <a:pt x="0" y="59608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flipV="1">
              <a:off x="0" y="0"/>
              <a:ext cx="5960819" cy="5960819"/>
            </a:xfrm>
            <a:custGeom>
              <a:avLst/>
              <a:gdLst/>
              <a:ahLst/>
              <a:cxnLst/>
              <a:rect l="l" t="t" r="r" b="b"/>
              <a:pathLst>
                <a:path w="5960819" h="5960819">
                  <a:moveTo>
                    <a:pt x="0" y="5960819"/>
                  </a:moveTo>
                  <a:lnTo>
                    <a:pt x="5960819" y="5960819"/>
                  </a:lnTo>
                  <a:lnTo>
                    <a:pt x="5960819" y="0"/>
                  </a:lnTo>
                  <a:lnTo>
                    <a:pt x="0" y="0"/>
                  </a:lnTo>
                  <a:lnTo>
                    <a:pt x="0" y="596081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6231181" y="0"/>
              <a:ext cx="5960819" cy="5960819"/>
            </a:xfrm>
            <a:custGeom>
              <a:avLst/>
              <a:gdLst/>
              <a:ahLst/>
              <a:cxnLst/>
              <a:rect l="l" t="t" r="r" b="b"/>
              <a:pathLst>
                <a:path w="5960819" h="5960819">
                  <a:moveTo>
                    <a:pt x="0" y="0"/>
                  </a:moveTo>
                  <a:lnTo>
                    <a:pt x="5960819" y="0"/>
                  </a:lnTo>
                  <a:lnTo>
                    <a:pt x="5960819" y="5960819"/>
                  </a:lnTo>
                  <a:lnTo>
                    <a:pt x="0" y="59608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9" name="Group 9"/>
          <p:cNvGrpSpPr/>
          <p:nvPr/>
        </p:nvGrpSpPr>
        <p:grpSpPr>
          <a:xfrm>
            <a:off x="9148800" y="0"/>
            <a:ext cx="9139200" cy="10287000"/>
            <a:chOff x="0" y="0"/>
            <a:chExt cx="12185600" cy="13716000"/>
          </a:xfrm>
        </p:grpSpPr>
        <p:sp>
          <p:nvSpPr>
            <p:cNvPr id="10" name="Freeform 10"/>
            <p:cNvSpPr/>
            <p:nvPr/>
          </p:nvSpPr>
          <p:spPr>
            <a:xfrm>
              <a:off x="0" y="0"/>
              <a:ext cx="12185650" cy="13716000"/>
            </a:xfrm>
            <a:custGeom>
              <a:avLst/>
              <a:gdLst/>
              <a:ahLst/>
              <a:cxnLst/>
              <a:rect l="l" t="t" r="r" b="b"/>
              <a:pathLst>
                <a:path w="12185650" h="13716000">
                  <a:moveTo>
                    <a:pt x="0" y="0"/>
                  </a:moveTo>
                  <a:lnTo>
                    <a:pt x="12185650" y="0"/>
                  </a:lnTo>
                  <a:lnTo>
                    <a:pt x="12185650" y="13716000"/>
                  </a:lnTo>
                  <a:lnTo>
                    <a:pt x="0" y="13716000"/>
                  </a:lnTo>
                  <a:close/>
                </a:path>
              </a:pathLst>
            </a:custGeom>
            <a:solidFill>
              <a:srgbClr val="9E9E9E"/>
            </a:solidFill>
          </p:spPr>
        </p:sp>
      </p:grpSp>
      <p:sp>
        <p:nvSpPr>
          <p:cNvPr id="11" name="Freeform 11"/>
          <p:cNvSpPr/>
          <p:nvPr/>
        </p:nvSpPr>
        <p:spPr>
          <a:xfrm>
            <a:off x="11260700" y="1028700"/>
            <a:ext cx="4920800" cy="8229600"/>
          </a:xfrm>
          <a:custGeom>
            <a:avLst/>
            <a:gdLst/>
            <a:ahLst/>
            <a:cxnLst/>
            <a:rect l="l" t="t" r="r" b="b"/>
            <a:pathLst>
              <a:path w="4920800" h="8229600">
                <a:moveTo>
                  <a:pt x="0" y="0"/>
                </a:moveTo>
                <a:lnTo>
                  <a:pt x="4920800" y="0"/>
                </a:lnTo>
                <a:lnTo>
                  <a:pt x="4920800" y="8229600"/>
                </a:lnTo>
                <a:lnTo>
                  <a:pt x="0" y="8229600"/>
                </a:lnTo>
                <a:lnTo>
                  <a:pt x="0" y="0"/>
                </a:lnTo>
                <a:close/>
              </a:path>
            </a:pathLst>
          </a:custGeom>
          <a:blipFill>
            <a:blip r:embed="rId5"/>
            <a:stretch>
              <a:fillRect l="-6686" r="-2368"/>
            </a:stretch>
          </a:blipFill>
        </p:spPr>
      </p:sp>
      <p:sp>
        <p:nvSpPr>
          <p:cNvPr id="12" name="Freeform 12"/>
          <p:cNvSpPr/>
          <p:nvPr/>
        </p:nvSpPr>
        <p:spPr>
          <a:xfrm rot="5400000">
            <a:off x="9089250" y="2139786"/>
            <a:ext cx="9258300" cy="6017895"/>
          </a:xfrm>
          <a:custGeom>
            <a:avLst/>
            <a:gdLst/>
            <a:ahLst/>
            <a:cxnLst/>
            <a:rect l="l" t="t" r="r" b="b"/>
            <a:pathLst>
              <a:path w="9258300" h="6017895">
                <a:moveTo>
                  <a:pt x="0" y="0"/>
                </a:moveTo>
                <a:lnTo>
                  <a:pt x="9258300" y="0"/>
                </a:lnTo>
                <a:lnTo>
                  <a:pt x="9258300" y="6017895"/>
                </a:lnTo>
                <a:lnTo>
                  <a:pt x="0" y="60178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3" name="Group 13"/>
          <p:cNvGrpSpPr/>
          <p:nvPr/>
        </p:nvGrpSpPr>
        <p:grpSpPr>
          <a:xfrm>
            <a:off x="140148" y="2265271"/>
            <a:ext cx="8775254" cy="6993028"/>
            <a:chOff x="0" y="-200207"/>
            <a:chExt cx="11700338" cy="8883620"/>
          </a:xfrm>
        </p:grpSpPr>
        <p:grpSp>
          <p:nvGrpSpPr>
            <p:cNvPr id="14" name="Group 14"/>
            <p:cNvGrpSpPr/>
            <p:nvPr/>
          </p:nvGrpSpPr>
          <p:grpSpPr>
            <a:xfrm>
              <a:off x="516560" y="-200207"/>
              <a:ext cx="11183778" cy="8883620"/>
              <a:chOff x="0" y="-38100"/>
              <a:chExt cx="2128310" cy="1690583"/>
            </a:xfrm>
          </p:grpSpPr>
          <p:sp>
            <p:nvSpPr>
              <p:cNvPr id="15" name="Freeform 15"/>
              <p:cNvSpPr/>
              <p:nvPr/>
            </p:nvSpPr>
            <p:spPr>
              <a:xfrm>
                <a:off x="0" y="0"/>
                <a:ext cx="2128310" cy="1652483"/>
              </a:xfrm>
              <a:custGeom>
                <a:avLst/>
                <a:gdLst/>
                <a:ahLst/>
                <a:cxnLst/>
                <a:rect l="l" t="t" r="r" b="b"/>
                <a:pathLst>
                  <a:path w="2047249" h="1652483">
                    <a:moveTo>
                      <a:pt x="0" y="0"/>
                    </a:moveTo>
                    <a:lnTo>
                      <a:pt x="2047249" y="0"/>
                    </a:lnTo>
                    <a:lnTo>
                      <a:pt x="2047249" y="1652483"/>
                    </a:lnTo>
                    <a:lnTo>
                      <a:pt x="0" y="1652483"/>
                    </a:lnTo>
                    <a:close/>
                  </a:path>
                </a:pathLst>
              </a:custGeom>
              <a:solidFill>
                <a:srgbClr val="D7D2BC"/>
              </a:solidFill>
            </p:spPr>
          </p:sp>
          <p:sp>
            <p:nvSpPr>
              <p:cNvPr id="16" name="TextBox 16"/>
              <p:cNvSpPr txBox="1"/>
              <p:nvPr/>
            </p:nvSpPr>
            <p:spPr>
              <a:xfrm>
                <a:off x="0" y="-38100"/>
                <a:ext cx="2047249" cy="1690583"/>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0" y="19051"/>
              <a:ext cx="11700336" cy="7660217"/>
            </a:xfrm>
            <a:prstGeom prst="rect">
              <a:avLst/>
            </a:prstGeom>
          </p:spPr>
          <p:txBody>
            <a:bodyPr wrap="square" lIns="0" tIns="0" rIns="0" bIns="0" rtlCol="0" anchor="t">
              <a:spAutoFit/>
            </a:bodyPr>
            <a:lstStyle/>
            <a:p>
              <a:pPr marL="1209041" lvl="1" indent="-604520" algn="l">
                <a:lnSpc>
                  <a:spcPts val="6440"/>
                </a:lnSpc>
                <a:buFont typeface="Arial"/>
                <a:buChar char="•"/>
              </a:pPr>
              <a:r>
                <a:rPr lang="en-US" sz="4000" dirty="0">
                  <a:solidFill>
                    <a:srgbClr val="22201E"/>
                  </a:solidFill>
                  <a:latin typeface="Canva Student Font"/>
                </a:rPr>
                <a:t>Sentenced 1917</a:t>
              </a:r>
            </a:p>
            <a:p>
              <a:pPr marL="2418081" lvl="2" indent="-806027" algn="l">
                <a:lnSpc>
                  <a:spcPts val="6440"/>
                </a:lnSpc>
                <a:buFont typeface="Arial"/>
                <a:buChar char="⚬"/>
              </a:pPr>
              <a:r>
                <a:rPr lang="en-US" sz="4000" dirty="0">
                  <a:solidFill>
                    <a:srgbClr val="22201E"/>
                  </a:solidFill>
                  <a:latin typeface="Canva Student Font"/>
                </a:rPr>
                <a:t>Working in </a:t>
              </a:r>
              <a:r>
                <a:rPr lang="en-US" sz="4000" dirty="0" smtClean="0">
                  <a:solidFill>
                    <a:srgbClr val="22201E"/>
                  </a:solidFill>
                  <a:latin typeface="Canva Student Font"/>
                </a:rPr>
                <a:t>birth control </a:t>
              </a:r>
              <a:r>
                <a:rPr lang="en-US" sz="4000" dirty="0">
                  <a:solidFill>
                    <a:srgbClr val="22201E"/>
                  </a:solidFill>
                  <a:latin typeface="Canva Student Font"/>
                </a:rPr>
                <a:t>clinic</a:t>
              </a:r>
            </a:p>
            <a:p>
              <a:pPr marL="2418081" lvl="2" indent="-806027" algn="l">
                <a:lnSpc>
                  <a:spcPts val="6440"/>
                </a:lnSpc>
                <a:buFont typeface="Arial"/>
                <a:buChar char="⚬"/>
              </a:pPr>
              <a:r>
                <a:rPr lang="en-US" sz="4000" dirty="0">
                  <a:solidFill>
                    <a:srgbClr val="22201E"/>
                  </a:solidFill>
                  <a:latin typeface="Canva Student Font"/>
                </a:rPr>
                <a:t>1st female force fed political prisoner</a:t>
              </a:r>
            </a:p>
            <a:p>
              <a:pPr marL="1209041" lvl="1" indent="-604520" algn="l">
                <a:lnSpc>
                  <a:spcPts val="6440"/>
                </a:lnSpc>
                <a:buFont typeface="Arial"/>
                <a:buChar char="•"/>
              </a:pPr>
              <a:r>
                <a:rPr lang="en-US" sz="4000" dirty="0">
                  <a:solidFill>
                    <a:srgbClr val="22201E"/>
                  </a:solidFill>
                  <a:latin typeface="Canva Student Font"/>
                </a:rPr>
                <a:t>“I intend to go on a hunger strike. Furthermore, I do not intend to do a stroke of work at the institution.”</a:t>
              </a:r>
            </a:p>
          </p:txBody>
        </p:sp>
      </p:grpSp>
      <p:sp>
        <p:nvSpPr>
          <p:cNvPr id="18" name="TextBox 18"/>
          <p:cNvSpPr txBox="1"/>
          <p:nvPr/>
        </p:nvSpPr>
        <p:spPr>
          <a:xfrm>
            <a:off x="527567" y="1019175"/>
            <a:ext cx="8068365" cy="1057275"/>
          </a:xfrm>
          <a:prstGeom prst="rect">
            <a:avLst/>
          </a:prstGeom>
        </p:spPr>
        <p:txBody>
          <a:bodyPr lIns="0" tIns="0" rIns="0" bIns="0" rtlCol="0" anchor="t">
            <a:spAutoFit/>
          </a:bodyPr>
          <a:lstStyle/>
          <a:p>
            <a:pPr algn="l">
              <a:lnSpc>
                <a:spcPts val="8279"/>
              </a:lnSpc>
            </a:pPr>
            <a:r>
              <a:rPr lang="en-US" sz="6899">
                <a:solidFill>
                  <a:srgbClr val="FFFFFF"/>
                </a:solidFill>
                <a:latin typeface="Waterlily"/>
              </a:rPr>
              <a:t>ETHEL BYRNE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E5D83"/>
        </a:solidFill>
        <a:effectLst/>
      </p:bgPr>
    </p:bg>
    <p:spTree>
      <p:nvGrpSpPr>
        <p:cNvPr id="1" name=""/>
        <p:cNvGrpSpPr/>
        <p:nvPr/>
      </p:nvGrpSpPr>
      <p:grpSpPr>
        <a:xfrm>
          <a:off x="0" y="0"/>
          <a:ext cx="0" cy="0"/>
          <a:chOff x="0" y="0"/>
          <a:chExt cx="0" cy="0"/>
        </a:xfrm>
      </p:grpSpPr>
      <p:grpSp>
        <p:nvGrpSpPr>
          <p:cNvPr id="2" name="Group 2"/>
          <p:cNvGrpSpPr/>
          <p:nvPr/>
        </p:nvGrpSpPr>
        <p:grpSpPr>
          <a:xfrm>
            <a:off x="0" y="-133350"/>
            <a:ext cx="8229600" cy="10420350"/>
            <a:chOff x="0" y="0"/>
            <a:chExt cx="10972800" cy="13893800"/>
          </a:xfrm>
        </p:grpSpPr>
        <p:sp>
          <p:nvSpPr>
            <p:cNvPr id="3" name="Freeform 3"/>
            <p:cNvSpPr/>
            <p:nvPr/>
          </p:nvSpPr>
          <p:spPr>
            <a:xfrm>
              <a:off x="0" y="2921000"/>
              <a:ext cx="10972800" cy="10972800"/>
            </a:xfrm>
            <a:custGeom>
              <a:avLst/>
              <a:gdLst/>
              <a:ahLst/>
              <a:cxnLst/>
              <a:rect l="l" t="t" r="r" b="b"/>
              <a:pathLst>
                <a:path w="10972800" h="10972800">
                  <a:moveTo>
                    <a:pt x="0" y="0"/>
                  </a:moveTo>
                  <a:lnTo>
                    <a:pt x="10972800" y="0"/>
                  </a:lnTo>
                  <a:lnTo>
                    <a:pt x="10972800" y="10972800"/>
                  </a:lnTo>
                  <a:lnTo>
                    <a:pt x="0" y="10972800"/>
                  </a:lnTo>
                  <a:lnTo>
                    <a:pt x="0" y="0"/>
                  </a:lnTo>
                  <a:close/>
                </a:path>
              </a:pathLst>
            </a:custGeom>
            <a:blipFill>
              <a:blip r:embed="rId3"/>
              <a:stretch>
                <a:fillRect/>
              </a:stretch>
            </a:blipFill>
          </p:spPr>
        </p:sp>
        <p:sp>
          <p:nvSpPr>
            <p:cNvPr id="4" name="Freeform 4"/>
            <p:cNvSpPr/>
            <p:nvPr/>
          </p:nvSpPr>
          <p:spPr>
            <a:xfrm>
              <a:off x="0" y="0"/>
              <a:ext cx="10972800" cy="4071562"/>
            </a:xfrm>
            <a:custGeom>
              <a:avLst/>
              <a:gdLst/>
              <a:ahLst/>
              <a:cxnLst/>
              <a:rect l="l" t="t" r="r" b="b"/>
              <a:pathLst>
                <a:path w="10972800" h="4071562">
                  <a:moveTo>
                    <a:pt x="0" y="0"/>
                  </a:moveTo>
                  <a:lnTo>
                    <a:pt x="10972800" y="0"/>
                  </a:lnTo>
                  <a:lnTo>
                    <a:pt x="10972800" y="4071562"/>
                  </a:lnTo>
                  <a:lnTo>
                    <a:pt x="0" y="4071562"/>
                  </a:lnTo>
                  <a:lnTo>
                    <a:pt x="0" y="0"/>
                  </a:lnTo>
                  <a:close/>
                </a:path>
              </a:pathLst>
            </a:custGeom>
            <a:blipFill>
              <a:blip r:embed="rId3"/>
              <a:stretch>
                <a:fillRect b="-169498"/>
              </a:stretch>
            </a:blipFill>
          </p:spPr>
        </p:sp>
        <p:sp>
          <p:nvSpPr>
            <p:cNvPr id="5" name="Freeform 5"/>
            <p:cNvSpPr/>
            <p:nvPr/>
          </p:nvSpPr>
          <p:spPr>
            <a:xfrm rot="5400000">
              <a:off x="5111637" y="124920"/>
              <a:ext cx="1659207" cy="6284876"/>
            </a:xfrm>
            <a:custGeom>
              <a:avLst/>
              <a:gdLst/>
              <a:ahLst/>
              <a:cxnLst/>
              <a:rect l="l" t="t" r="r" b="b"/>
              <a:pathLst>
                <a:path w="1659207" h="6284876">
                  <a:moveTo>
                    <a:pt x="0" y="0"/>
                  </a:moveTo>
                  <a:lnTo>
                    <a:pt x="1659208" y="0"/>
                  </a:lnTo>
                  <a:lnTo>
                    <a:pt x="1659208" y="6284877"/>
                  </a:lnTo>
                  <a:lnTo>
                    <a:pt x="0" y="6284877"/>
                  </a:lnTo>
                  <a:lnTo>
                    <a:pt x="0" y="0"/>
                  </a:lnTo>
                  <a:close/>
                </a:path>
              </a:pathLst>
            </a:custGeom>
            <a:blipFill>
              <a:blip r:embed="rId4"/>
              <a:stretch>
                <a:fillRect/>
              </a:stretch>
            </a:blipFill>
          </p:spPr>
        </p:sp>
        <p:sp>
          <p:nvSpPr>
            <p:cNvPr id="6" name="Freeform 6"/>
            <p:cNvSpPr/>
            <p:nvPr/>
          </p:nvSpPr>
          <p:spPr>
            <a:xfrm rot="5400000">
              <a:off x="5111637" y="-1153238"/>
              <a:ext cx="1659207" cy="6284876"/>
            </a:xfrm>
            <a:custGeom>
              <a:avLst/>
              <a:gdLst/>
              <a:ahLst/>
              <a:cxnLst/>
              <a:rect l="l" t="t" r="r" b="b"/>
              <a:pathLst>
                <a:path w="1659207" h="6284876">
                  <a:moveTo>
                    <a:pt x="0" y="0"/>
                  </a:moveTo>
                  <a:lnTo>
                    <a:pt x="1659208" y="0"/>
                  </a:lnTo>
                  <a:lnTo>
                    <a:pt x="1659208" y="6284876"/>
                  </a:lnTo>
                  <a:lnTo>
                    <a:pt x="0" y="6284876"/>
                  </a:lnTo>
                  <a:lnTo>
                    <a:pt x="0" y="0"/>
                  </a:lnTo>
                  <a:close/>
                </a:path>
              </a:pathLst>
            </a:custGeom>
            <a:blipFill>
              <a:blip r:embed="rId4"/>
              <a:stretch>
                <a:fillRect/>
              </a:stretch>
            </a:blipFill>
          </p:spPr>
        </p:sp>
        <p:sp>
          <p:nvSpPr>
            <p:cNvPr id="7" name="Freeform 7"/>
            <p:cNvSpPr/>
            <p:nvPr/>
          </p:nvSpPr>
          <p:spPr>
            <a:xfrm rot="-10800000">
              <a:off x="8485512" y="929124"/>
              <a:ext cx="1659207" cy="4050305"/>
            </a:xfrm>
            <a:custGeom>
              <a:avLst/>
              <a:gdLst/>
              <a:ahLst/>
              <a:cxnLst/>
              <a:rect l="l" t="t" r="r" b="b"/>
              <a:pathLst>
                <a:path w="1659207" h="4050305">
                  <a:moveTo>
                    <a:pt x="0" y="0"/>
                  </a:moveTo>
                  <a:lnTo>
                    <a:pt x="1659207" y="0"/>
                  </a:lnTo>
                  <a:lnTo>
                    <a:pt x="1659207" y="4050305"/>
                  </a:lnTo>
                  <a:lnTo>
                    <a:pt x="0" y="4050305"/>
                  </a:lnTo>
                  <a:lnTo>
                    <a:pt x="0" y="0"/>
                  </a:lnTo>
                  <a:close/>
                </a:path>
              </a:pathLst>
            </a:custGeom>
            <a:blipFill>
              <a:blip r:embed="rId4"/>
              <a:stretch>
                <a:fillRect t="-55170"/>
              </a:stretch>
            </a:blipFill>
          </p:spPr>
        </p:sp>
        <p:sp>
          <p:nvSpPr>
            <p:cNvPr id="8" name="Freeform 8"/>
            <p:cNvSpPr/>
            <p:nvPr/>
          </p:nvSpPr>
          <p:spPr>
            <a:xfrm rot="-10800000">
              <a:off x="837517" y="895847"/>
              <a:ext cx="1082561" cy="6959877"/>
            </a:xfrm>
            <a:custGeom>
              <a:avLst/>
              <a:gdLst/>
              <a:ahLst/>
              <a:cxnLst/>
              <a:rect l="l" t="t" r="r" b="b"/>
              <a:pathLst>
                <a:path w="1082561" h="6959877">
                  <a:moveTo>
                    <a:pt x="0" y="0"/>
                  </a:moveTo>
                  <a:lnTo>
                    <a:pt x="1082561" y="0"/>
                  </a:lnTo>
                  <a:lnTo>
                    <a:pt x="1082561" y="6959878"/>
                  </a:lnTo>
                  <a:lnTo>
                    <a:pt x="0" y="6959878"/>
                  </a:lnTo>
                  <a:lnTo>
                    <a:pt x="0" y="0"/>
                  </a:lnTo>
                  <a:close/>
                </a:path>
              </a:pathLst>
            </a:custGeom>
            <a:blipFill>
              <a:blip r:embed="rId4"/>
              <a:stretch>
                <a:fillRect l="-65541" r="-4186"/>
              </a:stretch>
            </a:blipFill>
          </p:spPr>
        </p:sp>
      </p:grpSp>
      <p:grpSp>
        <p:nvGrpSpPr>
          <p:cNvPr id="9" name="Group 9"/>
          <p:cNvGrpSpPr/>
          <p:nvPr/>
        </p:nvGrpSpPr>
        <p:grpSpPr>
          <a:xfrm>
            <a:off x="8871362" y="379626"/>
            <a:ext cx="8812094" cy="9394399"/>
            <a:chOff x="0" y="0"/>
            <a:chExt cx="2320881" cy="2474245"/>
          </a:xfrm>
        </p:grpSpPr>
        <p:sp>
          <p:nvSpPr>
            <p:cNvPr id="10" name="Freeform 10"/>
            <p:cNvSpPr/>
            <p:nvPr/>
          </p:nvSpPr>
          <p:spPr>
            <a:xfrm>
              <a:off x="0" y="0"/>
              <a:ext cx="2320881" cy="2474245"/>
            </a:xfrm>
            <a:custGeom>
              <a:avLst/>
              <a:gdLst/>
              <a:ahLst/>
              <a:cxnLst/>
              <a:rect l="l" t="t" r="r" b="b"/>
              <a:pathLst>
                <a:path w="2320881" h="2474245">
                  <a:moveTo>
                    <a:pt x="0" y="0"/>
                  </a:moveTo>
                  <a:lnTo>
                    <a:pt x="2320881" y="0"/>
                  </a:lnTo>
                  <a:lnTo>
                    <a:pt x="2320881" y="2474245"/>
                  </a:lnTo>
                  <a:lnTo>
                    <a:pt x="0" y="2474245"/>
                  </a:lnTo>
                  <a:close/>
                </a:path>
              </a:pathLst>
            </a:custGeom>
            <a:solidFill>
              <a:srgbClr val="464A82"/>
            </a:solidFill>
            <a:ln w="95250" cap="sq">
              <a:solidFill>
                <a:srgbClr val="7FA492"/>
              </a:solidFill>
              <a:prstDash val="solid"/>
              <a:miter/>
            </a:ln>
          </p:spPr>
        </p:sp>
        <p:sp>
          <p:nvSpPr>
            <p:cNvPr id="11" name="TextBox 11"/>
            <p:cNvSpPr txBox="1"/>
            <p:nvPr/>
          </p:nvSpPr>
          <p:spPr>
            <a:xfrm>
              <a:off x="0" y="-38100"/>
              <a:ext cx="2320881" cy="251234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81000" y="635020"/>
            <a:ext cx="7227539" cy="2590453"/>
          </a:xfrm>
          <a:prstGeom prst="rect">
            <a:avLst/>
          </a:prstGeom>
        </p:spPr>
        <p:txBody>
          <a:bodyPr wrap="square" lIns="0" tIns="0" rIns="0" bIns="0" rtlCol="0" anchor="t">
            <a:spAutoFit/>
          </a:bodyPr>
          <a:lstStyle/>
          <a:p>
            <a:pPr algn="ctr">
              <a:lnSpc>
                <a:spcPts val="10079"/>
              </a:lnSpc>
            </a:pPr>
            <a:r>
              <a:rPr lang="en-US" sz="8000" dirty="0">
                <a:solidFill>
                  <a:srgbClr val="464A82"/>
                </a:solidFill>
                <a:latin typeface="Waterlily"/>
              </a:rPr>
              <a:t>HETERODOXY </a:t>
            </a:r>
            <a:r>
              <a:rPr lang="en-US" sz="8399" dirty="0">
                <a:solidFill>
                  <a:srgbClr val="464A82"/>
                </a:solidFill>
                <a:latin typeface="Waterlily"/>
              </a:rPr>
              <a:t>1912-1940</a:t>
            </a:r>
          </a:p>
        </p:txBody>
      </p:sp>
      <p:grpSp>
        <p:nvGrpSpPr>
          <p:cNvPr id="13" name="Group 13"/>
          <p:cNvGrpSpPr/>
          <p:nvPr/>
        </p:nvGrpSpPr>
        <p:grpSpPr>
          <a:xfrm>
            <a:off x="9237207" y="942975"/>
            <a:ext cx="8080402" cy="8854623"/>
            <a:chOff x="0" y="-114300"/>
            <a:chExt cx="10773870" cy="11806164"/>
          </a:xfrm>
        </p:grpSpPr>
        <p:sp>
          <p:nvSpPr>
            <p:cNvPr id="14" name="TextBox 14"/>
            <p:cNvSpPr txBox="1"/>
            <p:nvPr/>
          </p:nvSpPr>
          <p:spPr>
            <a:xfrm>
              <a:off x="0" y="8004956"/>
              <a:ext cx="10773870" cy="3686908"/>
            </a:xfrm>
            <a:prstGeom prst="rect">
              <a:avLst/>
            </a:prstGeom>
          </p:spPr>
          <p:txBody>
            <a:bodyPr lIns="0" tIns="0" rIns="0" bIns="0" rtlCol="0" anchor="t">
              <a:spAutoFit/>
            </a:bodyPr>
            <a:lstStyle/>
            <a:p>
              <a:pPr algn="l">
                <a:lnSpc>
                  <a:spcPts val="5520"/>
                </a:lnSpc>
              </a:pPr>
              <a:r>
                <a:rPr lang="en-US" sz="4000" dirty="0">
                  <a:solidFill>
                    <a:srgbClr val="FAD9C4"/>
                  </a:solidFill>
                  <a:latin typeface="Canva Student Font"/>
                </a:rPr>
                <a:t>Charlotte Perkins Gilman, Inez </a:t>
              </a:r>
              <a:r>
                <a:rPr lang="en-US" sz="4000" dirty="0" err="1">
                  <a:solidFill>
                    <a:srgbClr val="FAD9C4"/>
                  </a:solidFill>
                  <a:latin typeface="Canva Student Font"/>
                </a:rPr>
                <a:t>Milholland</a:t>
              </a:r>
              <a:r>
                <a:rPr lang="en-US" sz="4000" dirty="0">
                  <a:solidFill>
                    <a:srgbClr val="FAD9C4"/>
                  </a:solidFill>
                  <a:latin typeface="Canva Student Font"/>
                </a:rPr>
                <a:t>, Elizabeth Gurley Flynn, Doris Stevens &amp; Rose </a:t>
              </a:r>
              <a:r>
                <a:rPr lang="en-US" sz="4000" dirty="0" err="1">
                  <a:solidFill>
                    <a:srgbClr val="FAD9C4"/>
                  </a:solidFill>
                  <a:latin typeface="Canva Student Font"/>
                </a:rPr>
                <a:t>Schneiderman</a:t>
              </a:r>
              <a:r>
                <a:rPr lang="en-US" sz="4000" dirty="0">
                  <a:solidFill>
                    <a:srgbClr val="FAD9C4"/>
                  </a:solidFill>
                  <a:latin typeface="Canva Student Font"/>
                </a:rPr>
                <a:t> all attended Heterodoxy</a:t>
              </a:r>
            </a:p>
          </p:txBody>
        </p:sp>
        <p:sp>
          <p:nvSpPr>
            <p:cNvPr id="15" name="TextBox 15"/>
            <p:cNvSpPr txBox="1"/>
            <p:nvPr/>
          </p:nvSpPr>
          <p:spPr>
            <a:xfrm>
              <a:off x="0" y="-114300"/>
              <a:ext cx="10691019" cy="1170093"/>
            </a:xfrm>
            <a:prstGeom prst="rect">
              <a:avLst/>
            </a:prstGeom>
          </p:spPr>
          <p:txBody>
            <a:bodyPr lIns="0" tIns="0" rIns="0" bIns="0" rtlCol="0" anchor="t">
              <a:spAutoFit/>
            </a:bodyPr>
            <a:lstStyle/>
            <a:p>
              <a:pPr algn="ctr">
                <a:lnSpc>
                  <a:spcPts val="7279"/>
                </a:lnSpc>
                <a:spcBef>
                  <a:spcPct val="0"/>
                </a:spcBef>
              </a:pPr>
              <a:r>
                <a:rPr lang="en-US" sz="5199">
                  <a:solidFill>
                    <a:srgbClr val="FAD9C4"/>
                  </a:solidFill>
                  <a:latin typeface="Canva Student Font"/>
                </a:rPr>
                <a:t>A CLUB FOR UNORTHODOX WOMEN</a:t>
              </a:r>
            </a:p>
          </p:txBody>
        </p:sp>
        <p:sp>
          <p:nvSpPr>
            <p:cNvPr id="16" name="Freeform 16"/>
            <p:cNvSpPr/>
            <p:nvPr/>
          </p:nvSpPr>
          <p:spPr>
            <a:xfrm>
              <a:off x="703266" y="1625125"/>
              <a:ext cx="9284487" cy="5810498"/>
            </a:xfrm>
            <a:custGeom>
              <a:avLst/>
              <a:gdLst/>
              <a:ahLst/>
              <a:cxnLst/>
              <a:rect l="l" t="t" r="r" b="b"/>
              <a:pathLst>
                <a:path w="9284487" h="5810498">
                  <a:moveTo>
                    <a:pt x="0" y="0"/>
                  </a:moveTo>
                  <a:lnTo>
                    <a:pt x="9284487" y="0"/>
                  </a:lnTo>
                  <a:lnTo>
                    <a:pt x="9284487" y="5810499"/>
                  </a:lnTo>
                  <a:lnTo>
                    <a:pt x="0" y="5810499"/>
                  </a:lnTo>
                  <a:lnTo>
                    <a:pt x="0" y="0"/>
                  </a:lnTo>
                  <a:close/>
                </a:path>
              </a:pathLst>
            </a:custGeom>
            <a:blipFill>
              <a:blip r:embed="rId5"/>
              <a:stretch>
                <a:fillRect b="-27"/>
              </a:stretch>
            </a:blipFill>
            <a:ln cap="sq">
              <a:noFill/>
              <a:prstDash val="solid"/>
              <a:miter/>
            </a:ln>
          </p:spPr>
        </p:sp>
        <p:sp>
          <p:nvSpPr>
            <p:cNvPr id="17" name="Freeform 17"/>
            <p:cNvSpPr/>
            <p:nvPr/>
          </p:nvSpPr>
          <p:spPr>
            <a:xfrm rot="-10800000">
              <a:off x="0" y="1055793"/>
              <a:ext cx="10691019" cy="6949162"/>
            </a:xfrm>
            <a:custGeom>
              <a:avLst/>
              <a:gdLst/>
              <a:ahLst/>
              <a:cxnLst/>
              <a:rect l="l" t="t" r="r" b="b"/>
              <a:pathLst>
                <a:path w="10691019" h="6949162">
                  <a:moveTo>
                    <a:pt x="0" y="0"/>
                  </a:moveTo>
                  <a:lnTo>
                    <a:pt x="10691019" y="0"/>
                  </a:lnTo>
                  <a:lnTo>
                    <a:pt x="10691019" y="6949163"/>
                  </a:lnTo>
                  <a:lnTo>
                    <a:pt x="0" y="69491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2201E"/>
        </a:solidFill>
        <a:effectLst/>
      </p:bgPr>
    </p:bg>
    <p:spTree>
      <p:nvGrpSpPr>
        <p:cNvPr id="1" name=""/>
        <p:cNvGrpSpPr/>
        <p:nvPr/>
      </p:nvGrpSpPr>
      <p:grpSpPr>
        <a:xfrm>
          <a:off x="0" y="0"/>
          <a:ext cx="0" cy="0"/>
          <a:chOff x="0" y="0"/>
          <a:chExt cx="0" cy="0"/>
        </a:xfrm>
      </p:grpSpPr>
      <p:grpSp>
        <p:nvGrpSpPr>
          <p:cNvPr id="2" name="Group 2"/>
          <p:cNvGrpSpPr/>
          <p:nvPr/>
        </p:nvGrpSpPr>
        <p:grpSpPr>
          <a:xfrm>
            <a:off x="-12650" y="-1777461"/>
            <a:ext cx="9148800" cy="13852389"/>
            <a:chOff x="0" y="0"/>
            <a:chExt cx="12198400" cy="18469852"/>
          </a:xfrm>
        </p:grpSpPr>
        <p:sp>
          <p:nvSpPr>
            <p:cNvPr id="3" name="Freeform 3"/>
            <p:cNvSpPr/>
            <p:nvPr/>
          </p:nvSpPr>
          <p:spPr>
            <a:xfrm>
              <a:off x="0" y="12509033"/>
              <a:ext cx="5960819" cy="5960819"/>
            </a:xfrm>
            <a:custGeom>
              <a:avLst/>
              <a:gdLst/>
              <a:ahLst/>
              <a:cxnLst/>
              <a:rect l="l" t="t" r="r" b="b"/>
              <a:pathLst>
                <a:path w="5960819" h="5960819">
                  <a:moveTo>
                    <a:pt x="0" y="0"/>
                  </a:moveTo>
                  <a:lnTo>
                    <a:pt x="5960819" y="0"/>
                  </a:lnTo>
                  <a:lnTo>
                    <a:pt x="5960819" y="5960819"/>
                  </a:lnTo>
                  <a:lnTo>
                    <a:pt x="0" y="59608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6237581" y="12509033"/>
              <a:ext cx="5960819" cy="5960819"/>
            </a:xfrm>
            <a:custGeom>
              <a:avLst/>
              <a:gdLst/>
              <a:ahLst/>
              <a:cxnLst/>
              <a:rect l="l" t="t" r="r" b="b"/>
              <a:pathLst>
                <a:path w="5960819" h="5960819">
                  <a:moveTo>
                    <a:pt x="0" y="5960819"/>
                  </a:moveTo>
                  <a:lnTo>
                    <a:pt x="5960819" y="5960819"/>
                  </a:lnTo>
                  <a:lnTo>
                    <a:pt x="5960819" y="0"/>
                  </a:lnTo>
                  <a:lnTo>
                    <a:pt x="0" y="0"/>
                  </a:lnTo>
                  <a:lnTo>
                    <a:pt x="0" y="596081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V="1">
              <a:off x="0" y="6125452"/>
              <a:ext cx="5960819" cy="5960819"/>
            </a:xfrm>
            <a:custGeom>
              <a:avLst/>
              <a:gdLst/>
              <a:ahLst/>
              <a:cxnLst/>
              <a:rect l="l" t="t" r="r" b="b"/>
              <a:pathLst>
                <a:path w="5960819" h="5960819">
                  <a:moveTo>
                    <a:pt x="0" y="5960819"/>
                  </a:moveTo>
                  <a:lnTo>
                    <a:pt x="5960819" y="5960819"/>
                  </a:lnTo>
                  <a:lnTo>
                    <a:pt x="5960819" y="0"/>
                  </a:lnTo>
                  <a:lnTo>
                    <a:pt x="0" y="0"/>
                  </a:lnTo>
                  <a:lnTo>
                    <a:pt x="0" y="596081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6231181" y="6125452"/>
              <a:ext cx="5960819" cy="5960819"/>
            </a:xfrm>
            <a:custGeom>
              <a:avLst/>
              <a:gdLst/>
              <a:ahLst/>
              <a:cxnLst/>
              <a:rect l="l" t="t" r="r" b="b"/>
              <a:pathLst>
                <a:path w="5960819" h="5960819">
                  <a:moveTo>
                    <a:pt x="0" y="0"/>
                  </a:moveTo>
                  <a:lnTo>
                    <a:pt x="5960819" y="0"/>
                  </a:lnTo>
                  <a:lnTo>
                    <a:pt x="5960819" y="5960819"/>
                  </a:lnTo>
                  <a:lnTo>
                    <a:pt x="0" y="59608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flipV="1">
              <a:off x="0" y="0"/>
              <a:ext cx="5960819" cy="5960819"/>
            </a:xfrm>
            <a:custGeom>
              <a:avLst/>
              <a:gdLst/>
              <a:ahLst/>
              <a:cxnLst/>
              <a:rect l="l" t="t" r="r" b="b"/>
              <a:pathLst>
                <a:path w="5960819" h="5960819">
                  <a:moveTo>
                    <a:pt x="0" y="5960819"/>
                  </a:moveTo>
                  <a:lnTo>
                    <a:pt x="5960819" y="5960819"/>
                  </a:lnTo>
                  <a:lnTo>
                    <a:pt x="5960819" y="0"/>
                  </a:lnTo>
                  <a:lnTo>
                    <a:pt x="0" y="0"/>
                  </a:lnTo>
                  <a:lnTo>
                    <a:pt x="0" y="596081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6231181" y="0"/>
              <a:ext cx="5960819" cy="5960819"/>
            </a:xfrm>
            <a:custGeom>
              <a:avLst/>
              <a:gdLst/>
              <a:ahLst/>
              <a:cxnLst/>
              <a:rect l="l" t="t" r="r" b="b"/>
              <a:pathLst>
                <a:path w="5960819" h="5960819">
                  <a:moveTo>
                    <a:pt x="0" y="0"/>
                  </a:moveTo>
                  <a:lnTo>
                    <a:pt x="5960819" y="0"/>
                  </a:lnTo>
                  <a:lnTo>
                    <a:pt x="5960819" y="5960819"/>
                  </a:lnTo>
                  <a:lnTo>
                    <a:pt x="0" y="59608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9" name="Group 9"/>
          <p:cNvGrpSpPr/>
          <p:nvPr/>
        </p:nvGrpSpPr>
        <p:grpSpPr>
          <a:xfrm>
            <a:off x="9148800" y="0"/>
            <a:ext cx="9139200" cy="10287000"/>
            <a:chOff x="0" y="0"/>
            <a:chExt cx="12185600" cy="13716000"/>
          </a:xfrm>
        </p:grpSpPr>
        <p:sp>
          <p:nvSpPr>
            <p:cNvPr id="10" name="Freeform 10"/>
            <p:cNvSpPr/>
            <p:nvPr/>
          </p:nvSpPr>
          <p:spPr>
            <a:xfrm>
              <a:off x="0" y="0"/>
              <a:ext cx="12185650" cy="13716000"/>
            </a:xfrm>
            <a:custGeom>
              <a:avLst/>
              <a:gdLst/>
              <a:ahLst/>
              <a:cxnLst/>
              <a:rect l="l" t="t" r="r" b="b"/>
              <a:pathLst>
                <a:path w="12185650" h="13716000">
                  <a:moveTo>
                    <a:pt x="0" y="0"/>
                  </a:moveTo>
                  <a:lnTo>
                    <a:pt x="12185650" y="0"/>
                  </a:lnTo>
                  <a:lnTo>
                    <a:pt x="12185650" y="13716000"/>
                  </a:lnTo>
                  <a:lnTo>
                    <a:pt x="0" y="13716000"/>
                  </a:lnTo>
                  <a:close/>
                </a:path>
              </a:pathLst>
            </a:custGeom>
            <a:solidFill>
              <a:srgbClr val="9E9E9E"/>
            </a:solidFill>
          </p:spPr>
        </p:sp>
      </p:grpSp>
      <p:grpSp>
        <p:nvGrpSpPr>
          <p:cNvPr id="11" name="Group 11"/>
          <p:cNvGrpSpPr/>
          <p:nvPr/>
        </p:nvGrpSpPr>
        <p:grpSpPr>
          <a:xfrm>
            <a:off x="140148" y="2422871"/>
            <a:ext cx="8455785" cy="2540635"/>
            <a:chOff x="0" y="0"/>
            <a:chExt cx="11274380" cy="3387513"/>
          </a:xfrm>
        </p:grpSpPr>
        <p:grpSp>
          <p:nvGrpSpPr>
            <p:cNvPr id="12" name="Group 12"/>
            <p:cNvGrpSpPr/>
            <p:nvPr/>
          </p:nvGrpSpPr>
          <p:grpSpPr>
            <a:xfrm>
              <a:off x="516560" y="0"/>
              <a:ext cx="10757821" cy="3285913"/>
              <a:chOff x="0" y="0"/>
              <a:chExt cx="2047249" cy="625320"/>
            </a:xfrm>
          </p:grpSpPr>
          <p:sp>
            <p:nvSpPr>
              <p:cNvPr id="13" name="Freeform 13"/>
              <p:cNvSpPr/>
              <p:nvPr/>
            </p:nvSpPr>
            <p:spPr>
              <a:xfrm>
                <a:off x="0" y="0"/>
                <a:ext cx="2047249" cy="625320"/>
              </a:xfrm>
              <a:custGeom>
                <a:avLst/>
                <a:gdLst/>
                <a:ahLst/>
                <a:cxnLst/>
                <a:rect l="l" t="t" r="r" b="b"/>
                <a:pathLst>
                  <a:path w="2047249" h="625320">
                    <a:moveTo>
                      <a:pt x="0" y="0"/>
                    </a:moveTo>
                    <a:lnTo>
                      <a:pt x="2047249" y="0"/>
                    </a:lnTo>
                    <a:lnTo>
                      <a:pt x="2047249" y="625320"/>
                    </a:lnTo>
                    <a:lnTo>
                      <a:pt x="0" y="625320"/>
                    </a:lnTo>
                    <a:close/>
                  </a:path>
                </a:pathLst>
              </a:custGeom>
              <a:solidFill>
                <a:srgbClr val="D7D2BC"/>
              </a:solidFill>
            </p:spPr>
          </p:sp>
          <p:sp>
            <p:nvSpPr>
              <p:cNvPr id="14" name="TextBox 14"/>
              <p:cNvSpPr txBox="1"/>
              <p:nvPr/>
            </p:nvSpPr>
            <p:spPr>
              <a:xfrm>
                <a:off x="0" y="-38100"/>
                <a:ext cx="2047249" cy="66342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0" y="120650"/>
              <a:ext cx="11274380" cy="3266863"/>
            </a:xfrm>
            <a:prstGeom prst="rect">
              <a:avLst/>
            </a:prstGeom>
          </p:spPr>
          <p:txBody>
            <a:bodyPr lIns="0" tIns="0" rIns="0" bIns="0" rtlCol="0" anchor="t">
              <a:spAutoFit/>
            </a:bodyPr>
            <a:lstStyle/>
            <a:p>
              <a:pPr marL="1209041" lvl="1" indent="-604520">
                <a:lnSpc>
                  <a:spcPts val="6440"/>
                </a:lnSpc>
                <a:buFont typeface="Arial"/>
                <a:buChar char="•"/>
              </a:pPr>
              <a:r>
                <a:rPr lang="en-US" sz="5600">
                  <a:solidFill>
                    <a:srgbClr val="22201E"/>
                  </a:solidFill>
                  <a:latin typeface="Canva Student Font"/>
                </a:rPr>
                <a:t>NWP suffragist</a:t>
              </a:r>
            </a:p>
            <a:p>
              <a:pPr marL="1209041" lvl="1" indent="-604520">
                <a:lnSpc>
                  <a:spcPts val="6440"/>
                </a:lnSpc>
                <a:buFont typeface="Arial"/>
                <a:buChar char="•"/>
              </a:pPr>
              <a:r>
                <a:rPr lang="en-US" sz="5600">
                  <a:solidFill>
                    <a:srgbClr val="22201E"/>
                  </a:solidFill>
                  <a:latin typeface="Canva Student Font"/>
                </a:rPr>
                <a:t>Co-author of the ERA</a:t>
              </a:r>
            </a:p>
            <a:p>
              <a:pPr marL="1209041" lvl="1" indent="-604520" algn="l">
                <a:lnSpc>
                  <a:spcPts val="6440"/>
                </a:lnSpc>
                <a:buFont typeface="Arial"/>
                <a:buChar char="•"/>
              </a:pPr>
              <a:r>
                <a:rPr lang="en-US" sz="5600">
                  <a:solidFill>
                    <a:srgbClr val="22201E"/>
                  </a:solidFill>
                  <a:latin typeface="Canva Student Font"/>
                </a:rPr>
                <a:t>Co-founder of the ACLU</a:t>
              </a:r>
            </a:p>
          </p:txBody>
        </p:sp>
      </p:grpSp>
      <p:grpSp>
        <p:nvGrpSpPr>
          <p:cNvPr id="16" name="Group 16"/>
          <p:cNvGrpSpPr/>
          <p:nvPr/>
        </p:nvGrpSpPr>
        <p:grpSpPr>
          <a:xfrm>
            <a:off x="11013350" y="7534235"/>
            <a:ext cx="5410099" cy="814531"/>
            <a:chOff x="0" y="0"/>
            <a:chExt cx="1351985" cy="203552"/>
          </a:xfrm>
        </p:grpSpPr>
        <p:sp>
          <p:nvSpPr>
            <p:cNvPr id="17" name="Freeform 17"/>
            <p:cNvSpPr/>
            <p:nvPr/>
          </p:nvSpPr>
          <p:spPr>
            <a:xfrm>
              <a:off x="0" y="0"/>
              <a:ext cx="1351985" cy="203552"/>
            </a:xfrm>
            <a:custGeom>
              <a:avLst/>
              <a:gdLst/>
              <a:ahLst/>
              <a:cxnLst/>
              <a:rect l="l" t="t" r="r" b="b"/>
              <a:pathLst>
                <a:path w="1351985" h="203552">
                  <a:moveTo>
                    <a:pt x="0" y="0"/>
                  </a:moveTo>
                  <a:lnTo>
                    <a:pt x="1351985" y="0"/>
                  </a:lnTo>
                  <a:lnTo>
                    <a:pt x="1351985" y="203552"/>
                  </a:lnTo>
                  <a:lnTo>
                    <a:pt x="0" y="203552"/>
                  </a:lnTo>
                  <a:close/>
                </a:path>
              </a:pathLst>
            </a:custGeom>
            <a:solidFill>
              <a:srgbClr val="FFFFFF"/>
            </a:solidFill>
          </p:spPr>
        </p:sp>
        <p:sp>
          <p:nvSpPr>
            <p:cNvPr id="18" name="TextBox 18"/>
            <p:cNvSpPr txBox="1"/>
            <p:nvPr/>
          </p:nvSpPr>
          <p:spPr>
            <a:xfrm>
              <a:off x="0" y="-38100"/>
              <a:ext cx="1351985" cy="241652"/>
            </a:xfrm>
            <a:prstGeom prst="rect">
              <a:avLst/>
            </a:prstGeom>
          </p:spPr>
          <p:txBody>
            <a:bodyPr lIns="53539" tIns="53539" rIns="53539" bIns="53539" rtlCol="0" anchor="ctr"/>
            <a:lstStyle/>
            <a:p>
              <a:pPr algn="ctr">
                <a:lnSpc>
                  <a:spcPts val="2660"/>
                </a:lnSpc>
              </a:pPr>
              <a:endParaRPr/>
            </a:p>
          </p:txBody>
        </p:sp>
      </p:grpSp>
      <p:grpSp>
        <p:nvGrpSpPr>
          <p:cNvPr id="19" name="Group 19"/>
          <p:cNvGrpSpPr/>
          <p:nvPr/>
        </p:nvGrpSpPr>
        <p:grpSpPr>
          <a:xfrm>
            <a:off x="10901362" y="1096928"/>
            <a:ext cx="5410099" cy="814531"/>
            <a:chOff x="0" y="0"/>
            <a:chExt cx="1351985" cy="203552"/>
          </a:xfrm>
        </p:grpSpPr>
        <p:sp>
          <p:nvSpPr>
            <p:cNvPr id="20" name="Freeform 20"/>
            <p:cNvSpPr/>
            <p:nvPr/>
          </p:nvSpPr>
          <p:spPr>
            <a:xfrm>
              <a:off x="0" y="0"/>
              <a:ext cx="1351985" cy="203552"/>
            </a:xfrm>
            <a:custGeom>
              <a:avLst/>
              <a:gdLst/>
              <a:ahLst/>
              <a:cxnLst/>
              <a:rect l="l" t="t" r="r" b="b"/>
              <a:pathLst>
                <a:path w="1351985" h="203552">
                  <a:moveTo>
                    <a:pt x="0" y="0"/>
                  </a:moveTo>
                  <a:lnTo>
                    <a:pt x="1351985" y="0"/>
                  </a:lnTo>
                  <a:lnTo>
                    <a:pt x="1351985" y="203552"/>
                  </a:lnTo>
                  <a:lnTo>
                    <a:pt x="0" y="203552"/>
                  </a:lnTo>
                  <a:close/>
                </a:path>
              </a:pathLst>
            </a:custGeom>
            <a:solidFill>
              <a:srgbClr val="FFFFFF"/>
            </a:solidFill>
          </p:spPr>
        </p:sp>
        <p:sp>
          <p:nvSpPr>
            <p:cNvPr id="21" name="TextBox 21"/>
            <p:cNvSpPr txBox="1"/>
            <p:nvPr/>
          </p:nvSpPr>
          <p:spPr>
            <a:xfrm>
              <a:off x="0" y="-38100"/>
              <a:ext cx="1351985" cy="241652"/>
            </a:xfrm>
            <a:prstGeom prst="rect">
              <a:avLst/>
            </a:prstGeom>
          </p:spPr>
          <p:txBody>
            <a:bodyPr lIns="53539" tIns="53539" rIns="53539" bIns="53539" rtlCol="0" anchor="ctr"/>
            <a:lstStyle/>
            <a:p>
              <a:pPr algn="ctr">
                <a:lnSpc>
                  <a:spcPts val="2660"/>
                </a:lnSpc>
              </a:pPr>
              <a:endParaRPr/>
            </a:p>
          </p:txBody>
        </p:sp>
      </p:grpSp>
      <p:sp>
        <p:nvSpPr>
          <p:cNvPr id="22" name="Freeform 22"/>
          <p:cNvSpPr/>
          <p:nvPr/>
        </p:nvSpPr>
        <p:spPr>
          <a:xfrm>
            <a:off x="11125338" y="1274882"/>
            <a:ext cx="5186123" cy="6793933"/>
          </a:xfrm>
          <a:custGeom>
            <a:avLst/>
            <a:gdLst/>
            <a:ahLst/>
            <a:cxnLst/>
            <a:rect l="l" t="t" r="r" b="b"/>
            <a:pathLst>
              <a:path w="5186123" h="6793933">
                <a:moveTo>
                  <a:pt x="0" y="0"/>
                </a:moveTo>
                <a:lnTo>
                  <a:pt x="5186124" y="0"/>
                </a:lnTo>
                <a:lnTo>
                  <a:pt x="5186124" y="6793933"/>
                </a:lnTo>
                <a:lnTo>
                  <a:pt x="0" y="6793933"/>
                </a:lnTo>
                <a:lnTo>
                  <a:pt x="0" y="0"/>
                </a:lnTo>
                <a:close/>
              </a:path>
            </a:pathLst>
          </a:custGeom>
          <a:blipFill>
            <a:blip r:embed="rId5"/>
            <a:stretch>
              <a:fillRect l="-423" r="-423"/>
            </a:stretch>
          </a:blipFill>
        </p:spPr>
      </p:sp>
      <p:grpSp>
        <p:nvGrpSpPr>
          <p:cNvPr id="23" name="Group 23"/>
          <p:cNvGrpSpPr/>
          <p:nvPr/>
        </p:nvGrpSpPr>
        <p:grpSpPr>
          <a:xfrm>
            <a:off x="10479060" y="557049"/>
            <a:ext cx="6478680" cy="8229600"/>
            <a:chOff x="0" y="0"/>
            <a:chExt cx="8638240" cy="10972800"/>
          </a:xfrm>
        </p:grpSpPr>
        <p:sp>
          <p:nvSpPr>
            <p:cNvPr id="24" name="Freeform 24"/>
            <p:cNvSpPr/>
            <p:nvPr/>
          </p:nvSpPr>
          <p:spPr>
            <a:xfrm rot="5400000">
              <a:off x="-539403" y="1795157"/>
              <a:ext cx="9717046" cy="8638240"/>
            </a:xfrm>
            <a:custGeom>
              <a:avLst/>
              <a:gdLst/>
              <a:ahLst/>
              <a:cxnLst/>
              <a:rect l="l" t="t" r="r" b="b"/>
              <a:pathLst>
                <a:path w="9717046" h="8638240">
                  <a:moveTo>
                    <a:pt x="0" y="0"/>
                  </a:moveTo>
                  <a:lnTo>
                    <a:pt x="9717046" y="0"/>
                  </a:lnTo>
                  <a:lnTo>
                    <a:pt x="9717046" y="8638240"/>
                  </a:lnTo>
                  <a:lnTo>
                    <a:pt x="0" y="8638240"/>
                  </a:lnTo>
                  <a:lnTo>
                    <a:pt x="0" y="0"/>
                  </a:lnTo>
                  <a:close/>
                </a:path>
              </a:pathLst>
            </a:custGeom>
            <a:blipFill>
              <a:blip r:embed="rId6">
                <a:extLst>
                  <a:ext uri="{96DAC541-7B7A-43D3-8B79-37D633B846F1}">
                    <asvg:svgBlip xmlns:asvg="http://schemas.microsoft.com/office/drawing/2016/SVG/main" xmlns="" r:embed="rId7"/>
                  </a:ext>
                </a:extLst>
              </a:blip>
              <a:stretch>
                <a:fillRect l="-36765"/>
              </a:stretch>
            </a:blipFill>
          </p:spPr>
        </p:sp>
        <p:sp>
          <p:nvSpPr>
            <p:cNvPr id="25" name="Freeform 25"/>
            <p:cNvSpPr/>
            <p:nvPr/>
          </p:nvSpPr>
          <p:spPr>
            <a:xfrm rot="5400000">
              <a:off x="-533257" y="533257"/>
              <a:ext cx="9704754" cy="8638240"/>
            </a:xfrm>
            <a:custGeom>
              <a:avLst/>
              <a:gdLst/>
              <a:ahLst/>
              <a:cxnLst/>
              <a:rect l="l" t="t" r="r" b="b"/>
              <a:pathLst>
                <a:path w="9704754" h="8638240">
                  <a:moveTo>
                    <a:pt x="0" y="0"/>
                  </a:moveTo>
                  <a:lnTo>
                    <a:pt x="9704754" y="0"/>
                  </a:lnTo>
                  <a:lnTo>
                    <a:pt x="9704754" y="8638240"/>
                  </a:lnTo>
                  <a:lnTo>
                    <a:pt x="0" y="8638240"/>
                  </a:lnTo>
                  <a:lnTo>
                    <a:pt x="0" y="0"/>
                  </a:lnTo>
                  <a:close/>
                </a:path>
              </a:pathLst>
            </a:custGeom>
            <a:blipFill>
              <a:blip r:embed="rId6">
                <a:extLst>
                  <a:ext uri="{96DAC541-7B7A-43D3-8B79-37D633B846F1}">
                    <asvg:svgBlip xmlns:asvg="http://schemas.microsoft.com/office/drawing/2016/SVG/main" xmlns="" r:embed="rId7"/>
                  </a:ext>
                </a:extLst>
              </a:blip>
              <a:stretch>
                <a:fillRect r="-36939"/>
              </a:stretch>
            </a:blipFill>
          </p:spPr>
        </p:sp>
      </p:grpSp>
      <p:sp>
        <p:nvSpPr>
          <p:cNvPr id="26" name="TextBox 26"/>
          <p:cNvSpPr txBox="1"/>
          <p:nvPr/>
        </p:nvSpPr>
        <p:spPr>
          <a:xfrm>
            <a:off x="10479060" y="8796174"/>
            <a:ext cx="6478680" cy="944245"/>
          </a:xfrm>
          <a:prstGeom prst="rect">
            <a:avLst/>
          </a:prstGeom>
        </p:spPr>
        <p:txBody>
          <a:bodyPr lIns="0" tIns="0" rIns="0" bIns="0" rtlCol="0" anchor="t">
            <a:spAutoFit/>
          </a:bodyPr>
          <a:lstStyle/>
          <a:p>
            <a:pPr>
              <a:lnSpc>
                <a:spcPts val="3679"/>
              </a:lnSpc>
            </a:pPr>
            <a:r>
              <a:rPr lang="en-US" sz="3199">
                <a:solidFill>
                  <a:srgbClr val="22201E"/>
                </a:solidFill>
                <a:latin typeface="Canva Student Font"/>
              </a:rPr>
              <a:t>Source: </a:t>
            </a:r>
            <a:r>
              <a:rPr lang="en-US" sz="3199" u="sng">
                <a:solidFill>
                  <a:srgbClr val="22201E"/>
                </a:solidFill>
                <a:latin typeface="Canva Student Font"/>
                <a:hlinkClick r:id="rId8" tooltip="https://guides.loc.gov/chronicling-america-crystal-eastman"/>
              </a:rPr>
              <a:t>https://guides.loc.gov/chronicling-america-crystal-eastman </a:t>
            </a:r>
          </a:p>
        </p:txBody>
      </p:sp>
      <p:sp>
        <p:nvSpPr>
          <p:cNvPr id="27" name="TextBox 27"/>
          <p:cNvSpPr txBox="1"/>
          <p:nvPr/>
        </p:nvSpPr>
        <p:spPr>
          <a:xfrm>
            <a:off x="565876" y="189623"/>
            <a:ext cx="8068365" cy="1057275"/>
          </a:xfrm>
          <a:prstGeom prst="rect">
            <a:avLst/>
          </a:prstGeom>
        </p:spPr>
        <p:txBody>
          <a:bodyPr lIns="0" tIns="0" rIns="0" bIns="0" rtlCol="0" anchor="t">
            <a:spAutoFit/>
          </a:bodyPr>
          <a:lstStyle/>
          <a:p>
            <a:pPr algn="l">
              <a:lnSpc>
                <a:spcPts val="8279"/>
              </a:lnSpc>
            </a:pPr>
            <a:r>
              <a:rPr lang="en-US" sz="6899">
                <a:solidFill>
                  <a:srgbClr val="FFFFFF"/>
                </a:solidFill>
                <a:latin typeface="Waterlily"/>
              </a:rPr>
              <a:t>CRYSTAL EASTMAN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31702"/>
        </a:solidFill>
        <a:effectLst/>
      </p:bgPr>
    </p:bg>
    <p:spTree>
      <p:nvGrpSpPr>
        <p:cNvPr id="1" name=""/>
        <p:cNvGrpSpPr/>
        <p:nvPr/>
      </p:nvGrpSpPr>
      <p:grpSpPr>
        <a:xfrm>
          <a:off x="0" y="0"/>
          <a:ext cx="0" cy="0"/>
          <a:chOff x="0" y="0"/>
          <a:chExt cx="0" cy="0"/>
        </a:xfrm>
      </p:grpSpPr>
      <p:sp>
        <p:nvSpPr>
          <p:cNvPr id="2" name="Freeform 2"/>
          <p:cNvSpPr/>
          <p:nvPr/>
        </p:nvSpPr>
        <p:spPr>
          <a:xfrm>
            <a:off x="3663077" y="0"/>
            <a:ext cx="10757647" cy="10287000"/>
          </a:xfrm>
          <a:custGeom>
            <a:avLst/>
            <a:gdLst/>
            <a:ahLst/>
            <a:cxnLst/>
            <a:rect l="l" t="t" r="r" b="b"/>
            <a:pathLst>
              <a:path w="10757647" h="10287000">
                <a:moveTo>
                  <a:pt x="0" y="0"/>
                </a:moveTo>
                <a:lnTo>
                  <a:pt x="10757647" y="0"/>
                </a:lnTo>
                <a:lnTo>
                  <a:pt x="10757647" y="10287000"/>
                </a:lnTo>
                <a:lnTo>
                  <a:pt x="0" y="10287000"/>
                </a:lnTo>
                <a:lnTo>
                  <a:pt x="0" y="0"/>
                </a:lnTo>
                <a:close/>
              </a:path>
            </a:pathLst>
          </a:custGeom>
          <a:blipFill>
            <a:blip r:embed="rId3"/>
            <a:stretch>
              <a:fillRect/>
            </a:stretch>
          </a:blipFill>
        </p:spPr>
      </p:sp>
      <p:sp>
        <p:nvSpPr>
          <p:cNvPr id="3" name="TextBox 3"/>
          <p:cNvSpPr txBox="1"/>
          <p:nvPr/>
        </p:nvSpPr>
        <p:spPr>
          <a:xfrm rot="375061">
            <a:off x="5143443" y="727825"/>
            <a:ext cx="8295091" cy="5562600"/>
          </a:xfrm>
          <a:prstGeom prst="rect">
            <a:avLst/>
          </a:prstGeom>
        </p:spPr>
        <p:txBody>
          <a:bodyPr lIns="0" tIns="0" rIns="0" bIns="0" rtlCol="0" anchor="t">
            <a:spAutoFit/>
          </a:bodyPr>
          <a:lstStyle/>
          <a:p>
            <a:pPr algn="ctr">
              <a:lnSpc>
                <a:spcPts val="5520"/>
              </a:lnSpc>
            </a:pPr>
            <a:r>
              <a:rPr lang="en-US" sz="4600">
                <a:solidFill>
                  <a:srgbClr val="000000"/>
                </a:solidFill>
                <a:latin typeface="Waterlily"/>
              </a:rPr>
              <a:t>Analysis of state sanctioned regulation of women’s bodies and debates over reproductive liberty offers government students a much fuller understanding of the American political system as well as competing women’s </a:t>
            </a:r>
          </a:p>
          <a:p>
            <a:pPr algn="ctr">
              <a:lnSpc>
                <a:spcPts val="5520"/>
              </a:lnSpc>
            </a:pPr>
            <a:r>
              <a:rPr lang="en-US" sz="4600">
                <a:solidFill>
                  <a:srgbClr val="000000"/>
                </a:solidFill>
                <a:latin typeface="Waterlily"/>
              </a:rPr>
              <a:t>movements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8657A"/>
        </a:solidFill>
        <a:effectLst/>
      </p:bgPr>
    </p:bg>
    <p:spTree>
      <p:nvGrpSpPr>
        <p:cNvPr id="1" name=""/>
        <p:cNvGrpSpPr/>
        <p:nvPr/>
      </p:nvGrpSpPr>
      <p:grpSpPr>
        <a:xfrm>
          <a:off x="0" y="0"/>
          <a:ext cx="0" cy="0"/>
          <a:chOff x="0" y="0"/>
          <a:chExt cx="0" cy="0"/>
        </a:xfrm>
      </p:grpSpPr>
      <p:sp>
        <p:nvSpPr>
          <p:cNvPr id="2" name="TextBox 2"/>
          <p:cNvSpPr txBox="1"/>
          <p:nvPr/>
        </p:nvSpPr>
        <p:spPr>
          <a:xfrm>
            <a:off x="2064975" y="9495925"/>
            <a:ext cx="5367750" cy="636600"/>
          </a:xfrm>
          <a:prstGeom prst="rect">
            <a:avLst/>
          </a:prstGeom>
        </p:spPr>
        <p:txBody>
          <a:bodyPr lIns="0" tIns="0" rIns="0" bIns="0" rtlCol="0" anchor="t">
            <a:spAutoFit/>
          </a:bodyPr>
          <a:lstStyle/>
          <a:p>
            <a:pPr algn="l">
              <a:lnSpc>
                <a:spcPts val="3359"/>
              </a:lnSpc>
            </a:pPr>
            <a:r>
              <a:rPr lang="en-US" sz="2799">
                <a:solidFill>
                  <a:srgbClr val="000000"/>
                </a:solidFill>
                <a:latin typeface="Arimo"/>
              </a:rPr>
              <a:t>Image from </a:t>
            </a:r>
            <a:r>
              <a:rPr lang="en-US" sz="2799" u="sng">
                <a:solidFill>
                  <a:srgbClr val="0097A7"/>
                </a:solidFill>
                <a:latin typeface="Arimo"/>
                <a:hlinkClick r:id="rId3" tooltip="https://en.wikipedia.org/wiki/1977_National_Women%27s_Conference#/media/File:Rosalynn_Carter_with_Betty_Ford_and_Ladybird_Johnson_at_the_National_Womens_Conference._-_NARA_-_176924.jpg"/>
              </a:rPr>
              <a:t>Wikipedia</a:t>
            </a:r>
          </a:p>
        </p:txBody>
      </p:sp>
      <p:grpSp>
        <p:nvGrpSpPr>
          <p:cNvPr id="3" name="Group 3"/>
          <p:cNvGrpSpPr/>
          <p:nvPr/>
        </p:nvGrpSpPr>
        <p:grpSpPr>
          <a:xfrm>
            <a:off x="0" y="0"/>
            <a:ext cx="5746416" cy="10287000"/>
            <a:chOff x="0" y="0"/>
            <a:chExt cx="7661888" cy="13716000"/>
          </a:xfrm>
        </p:grpSpPr>
        <p:sp>
          <p:nvSpPr>
            <p:cNvPr id="4" name="Freeform 4"/>
            <p:cNvSpPr/>
            <p:nvPr/>
          </p:nvSpPr>
          <p:spPr>
            <a:xfrm>
              <a:off x="0" y="2551136"/>
              <a:ext cx="7661888" cy="11164864"/>
            </a:xfrm>
            <a:custGeom>
              <a:avLst/>
              <a:gdLst/>
              <a:ahLst/>
              <a:cxnLst/>
              <a:rect l="l" t="t" r="r" b="b"/>
              <a:pathLst>
                <a:path w="7661888" h="11164864">
                  <a:moveTo>
                    <a:pt x="0" y="0"/>
                  </a:moveTo>
                  <a:lnTo>
                    <a:pt x="7661888" y="0"/>
                  </a:lnTo>
                  <a:lnTo>
                    <a:pt x="7661888" y="11164864"/>
                  </a:lnTo>
                  <a:lnTo>
                    <a:pt x="0" y="11164864"/>
                  </a:lnTo>
                  <a:lnTo>
                    <a:pt x="0" y="0"/>
                  </a:lnTo>
                  <a:close/>
                </a:path>
              </a:pathLst>
            </a:custGeom>
            <a:blipFill>
              <a:blip r:embed="rId4"/>
              <a:stretch>
                <a:fillRect/>
              </a:stretch>
            </a:blipFill>
          </p:spPr>
        </p:sp>
        <p:sp>
          <p:nvSpPr>
            <p:cNvPr id="5" name="Freeform 5"/>
            <p:cNvSpPr/>
            <p:nvPr/>
          </p:nvSpPr>
          <p:spPr>
            <a:xfrm>
              <a:off x="0" y="0"/>
              <a:ext cx="7661888" cy="3300398"/>
            </a:xfrm>
            <a:custGeom>
              <a:avLst/>
              <a:gdLst/>
              <a:ahLst/>
              <a:cxnLst/>
              <a:rect l="l" t="t" r="r" b="b"/>
              <a:pathLst>
                <a:path w="7661888" h="3300398">
                  <a:moveTo>
                    <a:pt x="0" y="0"/>
                  </a:moveTo>
                  <a:lnTo>
                    <a:pt x="7661888" y="0"/>
                  </a:lnTo>
                  <a:lnTo>
                    <a:pt x="7661888" y="3300398"/>
                  </a:lnTo>
                  <a:lnTo>
                    <a:pt x="0" y="3300398"/>
                  </a:lnTo>
                  <a:lnTo>
                    <a:pt x="0" y="0"/>
                  </a:lnTo>
                  <a:close/>
                </a:path>
              </a:pathLst>
            </a:custGeom>
            <a:blipFill>
              <a:blip r:embed="rId4"/>
              <a:stretch>
                <a:fillRect b="-238288"/>
              </a:stretch>
            </a:blipFill>
          </p:spPr>
        </p:sp>
        <p:sp>
          <p:nvSpPr>
            <p:cNvPr id="6" name="Freeform 6"/>
            <p:cNvSpPr/>
            <p:nvPr/>
          </p:nvSpPr>
          <p:spPr>
            <a:xfrm>
              <a:off x="791993" y="811618"/>
              <a:ext cx="1814840" cy="1677162"/>
            </a:xfrm>
            <a:custGeom>
              <a:avLst/>
              <a:gdLst/>
              <a:ahLst/>
              <a:cxnLst/>
              <a:rect l="l" t="t" r="r" b="b"/>
              <a:pathLst>
                <a:path w="1814840" h="1677162">
                  <a:moveTo>
                    <a:pt x="0" y="0"/>
                  </a:moveTo>
                  <a:lnTo>
                    <a:pt x="1814840" y="0"/>
                  </a:lnTo>
                  <a:lnTo>
                    <a:pt x="1814840" y="1677162"/>
                  </a:lnTo>
                  <a:lnTo>
                    <a:pt x="0" y="1677162"/>
                  </a:lnTo>
                  <a:lnTo>
                    <a:pt x="0" y="0"/>
                  </a:lnTo>
                  <a:close/>
                </a:path>
              </a:pathLst>
            </a:custGeom>
            <a:blipFill>
              <a:blip r:embed="rId5"/>
              <a:stretch>
                <a:fillRect/>
              </a:stretch>
            </a:blipFill>
          </p:spPr>
        </p:sp>
        <p:sp>
          <p:nvSpPr>
            <p:cNvPr id="7" name="Freeform 7"/>
            <p:cNvSpPr/>
            <p:nvPr/>
          </p:nvSpPr>
          <p:spPr>
            <a:xfrm>
              <a:off x="4089135" y="811618"/>
              <a:ext cx="1814840" cy="1677162"/>
            </a:xfrm>
            <a:custGeom>
              <a:avLst/>
              <a:gdLst/>
              <a:ahLst/>
              <a:cxnLst/>
              <a:rect l="l" t="t" r="r" b="b"/>
              <a:pathLst>
                <a:path w="1814840" h="1677162">
                  <a:moveTo>
                    <a:pt x="0" y="0"/>
                  </a:moveTo>
                  <a:lnTo>
                    <a:pt x="1814840" y="0"/>
                  </a:lnTo>
                  <a:lnTo>
                    <a:pt x="1814840" y="1677162"/>
                  </a:lnTo>
                  <a:lnTo>
                    <a:pt x="0" y="1677162"/>
                  </a:lnTo>
                  <a:lnTo>
                    <a:pt x="0" y="0"/>
                  </a:lnTo>
                  <a:close/>
                </a:path>
              </a:pathLst>
            </a:custGeom>
            <a:blipFill>
              <a:blip r:embed="rId5"/>
              <a:stretch>
                <a:fillRect/>
              </a:stretch>
            </a:blipFill>
          </p:spPr>
        </p:sp>
        <p:sp>
          <p:nvSpPr>
            <p:cNvPr id="8" name="Freeform 8"/>
            <p:cNvSpPr/>
            <p:nvPr/>
          </p:nvSpPr>
          <p:spPr>
            <a:xfrm>
              <a:off x="791993" y="2692014"/>
              <a:ext cx="1814840" cy="1677162"/>
            </a:xfrm>
            <a:custGeom>
              <a:avLst/>
              <a:gdLst/>
              <a:ahLst/>
              <a:cxnLst/>
              <a:rect l="l" t="t" r="r" b="b"/>
              <a:pathLst>
                <a:path w="1814840" h="1677162">
                  <a:moveTo>
                    <a:pt x="0" y="0"/>
                  </a:moveTo>
                  <a:lnTo>
                    <a:pt x="1814840" y="0"/>
                  </a:lnTo>
                  <a:lnTo>
                    <a:pt x="1814840" y="1677163"/>
                  </a:lnTo>
                  <a:lnTo>
                    <a:pt x="0" y="1677163"/>
                  </a:lnTo>
                  <a:lnTo>
                    <a:pt x="0" y="0"/>
                  </a:lnTo>
                  <a:close/>
                </a:path>
              </a:pathLst>
            </a:custGeom>
            <a:blipFill>
              <a:blip r:embed="rId5"/>
              <a:stretch>
                <a:fillRect/>
              </a:stretch>
            </a:blipFill>
          </p:spPr>
        </p:sp>
        <p:sp>
          <p:nvSpPr>
            <p:cNvPr id="9" name="Freeform 9"/>
            <p:cNvSpPr/>
            <p:nvPr/>
          </p:nvSpPr>
          <p:spPr>
            <a:xfrm>
              <a:off x="3282325" y="1712555"/>
              <a:ext cx="1814840" cy="1677162"/>
            </a:xfrm>
            <a:custGeom>
              <a:avLst/>
              <a:gdLst/>
              <a:ahLst/>
              <a:cxnLst/>
              <a:rect l="l" t="t" r="r" b="b"/>
              <a:pathLst>
                <a:path w="1814840" h="1677162">
                  <a:moveTo>
                    <a:pt x="0" y="0"/>
                  </a:moveTo>
                  <a:lnTo>
                    <a:pt x="1814840" y="0"/>
                  </a:lnTo>
                  <a:lnTo>
                    <a:pt x="1814840" y="1677162"/>
                  </a:lnTo>
                  <a:lnTo>
                    <a:pt x="0" y="1677162"/>
                  </a:lnTo>
                  <a:lnTo>
                    <a:pt x="0" y="0"/>
                  </a:lnTo>
                  <a:close/>
                </a:path>
              </a:pathLst>
            </a:custGeom>
            <a:blipFill>
              <a:blip r:embed="rId5"/>
              <a:stretch>
                <a:fillRect/>
              </a:stretch>
            </a:blipFill>
          </p:spPr>
        </p:sp>
        <p:sp>
          <p:nvSpPr>
            <p:cNvPr id="10" name="Freeform 10"/>
            <p:cNvSpPr/>
            <p:nvPr/>
          </p:nvSpPr>
          <p:spPr>
            <a:xfrm>
              <a:off x="1467485" y="2461817"/>
              <a:ext cx="1814840" cy="1677162"/>
            </a:xfrm>
            <a:custGeom>
              <a:avLst/>
              <a:gdLst/>
              <a:ahLst/>
              <a:cxnLst/>
              <a:rect l="l" t="t" r="r" b="b"/>
              <a:pathLst>
                <a:path w="1814840" h="1677162">
                  <a:moveTo>
                    <a:pt x="0" y="0"/>
                  </a:moveTo>
                  <a:lnTo>
                    <a:pt x="1814840" y="0"/>
                  </a:lnTo>
                  <a:lnTo>
                    <a:pt x="1814840" y="1677162"/>
                  </a:lnTo>
                  <a:lnTo>
                    <a:pt x="0" y="1677162"/>
                  </a:lnTo>
                  <a:lnTo>
                    <a:pt x="0" y="0"/>
                  </a:lnTo>
                  <a:close/>
                </a:path>
              </a:pathLst>
            </a:custGeom>
            <a:blipFill>
              <a:blip r:embed="rId5"/>
              <a:stretch>
                <a:fillRect/>
              </a:stretch>
            </a:blipFill>
          </p:spPr>
        </p:sp>
      </p:grpSp>
      <p:sp>
        <p:nvSpPr>
          <p:cNvPr id="11" name="TextBox 11"/>
          <p:cNvSpPr txBox="1"/>
          <p:nvPr/>
        </p:nvSpPr>
        <p:spPr>
          <a:xfrm>
            <a:off x="5987335" y="885825"/>
            <a:ext cx="6154615" cy="3789046"/>
          </a:xfrm>
          <a:prstGeom prst="rect">
            <a:avLst/>
          </a:prstGeom>
        </p:spPr>
        <p:txBody>
          <a:bodyPr lIns="0" tIns="0" rIns="0" bIns="0" rtlCol="0" anchor="t">
            <a:spAutoFit/>
          </a:bodyPr>
          <a:lstStyle/>
          <a:p>
            <a:pPr algn="ctr">
              <a:lnSpc>
                <a:spcPts val="10079"/>
              </a:lnSpc>
              <a:spcBef>
                <a:spcPct val="0"/>
              </a:spcBef>
            </a:pPr>
            <a:r>
              <a:rPr lang="en-US" sz="7199">
                <a:solidFill>
                  <a:srgbClr val="BF6E7D"/>
                </a:solidFill>
                <a:latin typeface="Canva Student Font"/>
              </a:rPr>
              <a:t>A TURNING POINT IN WOMEN’S POLITICAL HISTORY</a:t>
            </a:r>
          </a:p>
        </p:txBody>
      </p:sp>
      <p:grpSp>
        <p:nvGrpSpPr>
          <p:cNvPr id="12" name="Group 12"/>
          <p:cNvGrpSpPr/>
          <p:nvPr/>
        </p:nvGrpSpPr>
        <p:grpSpPr>
          <a:xfrm>
            <a:off x="5987335" y="6100176"/>
            <a:ext cx="6154615" cy="4000500"/>
            <a:chOff x="0" y="0"/>
            <a:chExt cx="8206154" cy="5334000"/>
          </a:xfrm>
        </p:grpSpPr>
        <p:sp>
          <p:nvSpPr>
            <p:cNvPr id="13" name="Freeform 13"/>
            <p:cNvSpPr/>
            <p:nvPr/>
          </p:nvSpPr>
          <p:spPr>
            <a:xfrm>
              <a:off x="536526" y="361655"/>
              <a:ext cx="7133102" cy="4610689"/>
            </a:xfrm>
            <a:custGeom>
              <a:avLst/>
              <a:gdLst/>
              <a:ahLst/>
              <a:cxnLst/>
              <a:rect l="l" t="t" r="r" b="b"/>
              <a:pathLst>
                <a:path w="7133102" h="4610689">
                  <a:moveTo>
                    <a:pt x="0" y="0"/>
                  </a:moveTo>
                  <a:lnTo>
                    <a:pt x="7133102" y="0"/>
                  </a:lnTo>
                  <a:lnTo>
                    <a:pt x="7133102" y="4610690"/>
                  </a:lnTo>
                  <a:lnTo>
                    <a:pt x="0" y="4610690"/>
                  </a:lnTo>
                  <a:lnTo>
                    <a:pt x="0" y="0"/>
                  </a:lnTo>
                  <a:close/>
                </a:path>
              </a:pathLst>
            </a:custGeom>
            <a:blipFill>
              <a:blip r:embed="rId6"/>
              <a:stretch>
                <a:fillRect t="-2281" b="-2281"/>
              </a:stretch>
            </a:blipFill>
          </p:spPr>
        </p:sp>
        <p:sp>
          <p:nvSpPr>
            <p:cNvPr id="14" name="Freeform 14"/>
            <p:cNvSpPr/>
            <p:nvPr/>
          </p:nvSpPr>
          <p:spPr>
            <a:xfrm rot="-10800000">
              <a:off x="0" y="0"/>
              <a:ext cx="8206154" cy="5334000"/>
            </a:xfrm>
            <a:custGeom>
              <a:avLst/>
              <a:gdLst/>
              <a:ahLst/>
              <a:cxnLst/>
              <a:rect l="l" t="t" r="r" b="b"/>
              <a:pathLst>
                <a:path w="8206154" h="5334000">
                  <a:moveTo>
                    <a:pt x="0" y="0"/>
                  </a:moveTo>
                  <a:lnTo>
                    <a:pt x="8206154" y="0"/>
                  </a:lnTo>
                  <a:lnTo>
                    <a:pt x="8206154" y="5334000"/>
                  </a:lnTo>
                  <a:lnTo>
                    <a:pt x="0" y="53340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grpSp>
        <p:nvGrpSpPr>
          <p:cNvPr id="15" name="Group 15"/>
          <p:cNvGrpSpPr/>
          <p:nvPr/>
        </p:nvGrpSpPr>
        <p:grpSpPr>
          <a:xfrm>
            <a:off x="12382869" y="1028700"/>
            <a:ext cx="5356044" cy="8240067"/>
            <a:chOff x="0" y="0"/>
            <a:chExt cx="7141392" cy="10986757"/>
          </a:xfrm>
        </p:grpSpPr>
        <p:grpSp>
          <p:nvGrpSpPr>
            <p:cNvPr id="16" name="Group 16"/>
            <p:cNvGrpSpPr/>
            <p:nvPr/>
          </p:nvGrpSpPr>
          <p:grpSpPr>
            <a:xfrm>
              <a:off x="698245" y="9485944"/>
              <a:ext cx="5744902" cy="779039"/>
              <a:chOff x="0" y="0"/>
              <a:chExt cx="1134796" cy="153884"/>
            </a:xfrm>
          </p:grpSpPr>
          <p:sp>
            <p:nvSpPr>
              <p:cNvPr id="17" name="Freeform 17"/>
              <p:cNvSpPr/>
              <p:nvPr/>
            </p:nvSpPr>
            <p:spPr>
              <a:xfrm>
                <a:off x="0" y="0"/>
                <a:ext cx="1134796" cy="153884"/>
              </a:xfrm>
              <a:custGeom>
                <a:avLst/>
                <a:gdLst/>
                <a:ahLst/>
                <a:cxnLst/>
                <a:rect l="l" t="t" r="r" b="b"/>
                <a:pathLst>
                  <a:path w="1134796" h="153884">
                    <a:moveTo>
                      <a:pt x="0" y="0"/>
                    </a:moveTo>
                    <a:lnTo>
                      <a:pt x="1134796" y="0"/>
                    </a:lnTo>
                    <a:lnTo>
                      <a:pt x="1134796" y="153884"/>
                    </a:lnTo>
                    <a:lnTo>
                      <a:pt x="0" y="153884"/>
                    </a:lnTo>
                    <a:close/>
                  </a:path>
                </a:pathLst>
              </a:custGeom>
              <a:solidFill>
                <a:srgbClr val="000000"/>
              </a:solidFill>
            </p:spPr>
          </p:sp>
          <p:sp>
            <p:nvSpPr>
              <p:cNvPr id="18" name="TextBox 18"/>
              <p:cNvSpPr txBox="1"/>
              <p:nvPr/>
            </p:nvSpPr>
            <p:spPr>
              <a:xfrm>
                <a:off x="0" y="-38100"/>
                <a:ext cx="1134796" cy="191984"/>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698245" y="672800"/>
              <a:ext cx="5744902" cy="9345780"/>
            </a:xfrm>
            <a:custGeom>
              <a:avLst/>
              <a:gdLst/>
              <a:ahLst/>
              <a:cxnLst/>
              <a:rect l="l" t="t" r="r" b="b"/>
              <a:pathLst>
                <a:path w="5744902" h="9345780">
                  <a:moveTo>
                    <a:pt x="0" y="0"/>
                  </a:moveTo>
                  <a:lnTo>
                    <a:pt x="5744902" y="0"/>
                  </a:lnTo>
                  <a:lnTo>
                    <a:pt x="5744902" y="9345780"/>
                  </a:lnTo>
                  <a:lnTo>
                    <a:pt x="0" y="9345780"/>
                  </a:lnTo>
                  <a:lnTo>
                    <a:pt x="0" y="0"/>
                  </a:lnTo>
                  <a:close/>
                </a:path>
              </a:pathLst>
            </a:custGeom>
            <a:blipFill>
              <a:blip r:embed="rId9"/>
              <a:stretch>
                <a:fillRect l="-3498" r="-3498"/>
              </a:stretch>
            </a:blipFill>
          </p:spPr>
        </p:sp>
        <p:sp>
          <p:nvSpPr>
            <p:cNvPr id="20" name="Freeform 20"/>
            <p:cNvSpPr/>
            <p:nvPr/>
          </p:nvSpPr>
          <p:spPr>
            <a:xfrm rot="-5400000">
              <a:off x="-1922682" y="1922682"/>
              <a:ext cx="10986757" cy="7141392"/>
            </a:xfrm>
            <a:custGeom>
              <a:avLst/>
              <a:gdLst/>
              <a:ahLst/>
              <a:cxnLst/>
              <a:rect l="l" t="t" r="r" b="b"/>
              <a:pathLst>
                <a:path w="10986757" h="7141392">
                  <a:moveTo>
                    <a:pt x="0" y="0"/>
                  </a:moveTo>
                  <a:lnTo>
                    <a:pt x="10986756" y="0"/>
                  </a:lnTo>
                  <a:lnTo>
                    <a:pt x="10986756" y="7141392"/>
                  </a:lnTo>
                  <a:lnTo>
                    <a:pt x="0" y="71413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21" name="TextBox 21"/>
          <p:cNvSpPr txBox="1"/>
          <p:nvPr/>
        </p:nvSpPr>
        <p:spPr>
          <a:xfrm>
            <a:off x="563616" y="495075"/>
            <a:ext cx="4619185" cy="2095500"/>
          </a:xfrm>
          <a:prstGeom prst="rect">
            <a:avLst/>
          </a:prstGeom>
        </p:spPr>
        <p:txBody>
          <a:bodyPr lIns="0" tIns="0" rIns="0" bIns="0" rtlCol="0" anchor="t">
            <a:spAutoFit/>
          </a:bodyPr>
          <a:lstStyle/>
          <a:p>
            <a:pPr algn="ctr">
              <a:lnSpc>
                <a:spcPts val="5519"/>
              </a:lnSpc>
            </a:pPr>
            <a:r>
              <a:rPr lang="en-US" sz="4599">
                <a:solidFill>
                  <a:srgbClr val="702C44"/>
                </a:solidFill>
                <a:latin typeface="Waterlily"/>
              </a:rPr>
              <a:t>1977 HOUSTON WOMEN’S CONFERENCE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A5C5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626894" cy="10287000"/>
            <a:chOff x="0" y="0"/>
            <a:chExt cx="10169192" cy="13716000"/>
          </a:xfrm>
        </p:grpSpPr>
        <p:sp>
          <p:nvSpPr>
            <p:cNvPr id="3" name="Freeform 3"/>
            <p:cNvSpPr/>
            <p:nvPr/>
          </p:nvSpPr>
          <p:spPr>
            <a:xfrm>
              <a:off x="0" y="3670226"/>
              <a:ext cx="10169192" cy="10045774"/>
            </a:xfrm>
            <a:custGeom>
              <a:avLst/>
              <a:gdLst/>
              <a:ahLst/>
              <a:cxnLst/>
              <a:rect l="l" t="t" r="r" b="b"/>
              <a:pathLst>
                <a:path w="10169192" h="10045774">
                  <a:moveTo>
                    <a:pt x="0" y="0"/>
                  </a:moveTo>
                  <a:lnTo>
                    <a:pt x="10169192" y="0"/>
                  </a:lnTo>
                  <a:lnTo>
                    <a:pt x="10169192" y="10045774"/>
                  </a:lnTo>
                  <a:lnTo>
                    <a:pt x="0" y="10045774"/>
                  </a:lnTo>
                  <a:lnTo>
                    <a:pt x="0" y="0"/>
                  </a:lnTo>
                  <a:close/>
                </a:path>
              </a:pathLst>
            </a:custGeom>
            <a:blipFill>
              <a:blip r:embed="rId3"/>
              <a:stretch>
                <a:fillRect t="-1355"/>
              </a:stretch>
            </a:blipFill>
          </p:spPr>
        </p:sp>
        <p:sp>
          <p:nvSpPr>
            <p:cNvPr id="4" name="Freeform 4"/>
            <p:cNvSpPr/>
            <p:nvPr/>
          </p:nvSpPr>
          <p:spPr>
            <a:xfrm>
              <a:off x="0" y="0"/>
              <a:ext cx="10169192" cy="4399624"/>
            </a:xfrm>
            <a:custGeom>
              <a:avLst/>
              <a:gdLst/>
              <a:ahLst/>
              <a:cxnLst/>
              <a:rect l="l" t="t" r="r" b="b"/>
              <a:pathLst>
                <a:path w="10169192" h="4399624">
                  <a:moveTo>
                    <a:pt x="0" y="0"/>
                  </a:moveTo>
                  <a:lnTo>
                    <a:pt x="10169192" y="0"/>
                  </a:lnTo>
                  <a:lnTo>
                    <a:pt x="10169192" y="4399624"/>
                  </a:lnTo>
                  <a:lnTo>
                    <a:pt x="0" y="4399624"/>
                  </a:lnTo>
                  <a:lnTo>
                    <a:pt x="0" y="0"/>
                  </a:lnTo>
                  <a:close/>
                </a:path>
              </a:pathLst>
            </a:custGeom>
            <a:blipFill>
              <a:blip r:embed="rId3"/>
              <a:stretch>
                <a:fillRect b="-131427"/>
              </a:stretch>
            </a:blipFill>
          </p:spPr>
        </p:sp>
        <p:sp>
          <p:nvSpPr>
            <p:cNvPr id="5" name="Freeform 5"/>
            <p:cNvSpPr/>
            <p:nvPr/>
          </p:nvSpPr>
          <p:spPr>
            <a:xfrm>
              <a:off x="2079237" y="2953528"/>
              <a:ext cx="1828631" cy="1458795"/>
            </a:xfrm>
            <a:custGeom>
              <a:avLst/>
              <a:gdLst/>
              <a:ahLst/>
              <a:cxnLst/>
              <a:rect l="l" t="t" r="r" b="b"/>
              <a:pathLst>
                <a:path w="1828631" h="1458795">
                  <a:moveTo>
                    <a:pt x="0" y="0"/>
                  </a:moveTo>
                  <a:lnTo>
                    <a:pt x="1828631" y="0"/>
                  </a:lnTo>
                  <a:lnTo>
                    <a:pt x="1828631" y="1458796"/>
                  </a:lnTo>
                  <a:lnTo>
                    <a:pt x="0" y="1458796"/>
                  </a:lnTo>
                  <a:lnTo>
                    <a:pt x="0" y="0"/>
                  </a:lnTo>
                  <a:close/>
                </a:path>
              </a:pathLst>
            </a:custGeom>
            <a:blipFill>
              <a:blip r:embed="rId4"/>
              <a:stretch>
                <a:fillRect/>
              </a:stretch>
            </a:blipFill>
          </p:spPr>
        </p:sp>
        <p:sp>
          <p:nvSpPr>
            <p:cNvPr id="6" name="Freeform 6"/>
            <p:cNvSpPr/>
            <p:nvPr/>
          </p:nvSpPr>
          <p:spPr>
            <a:xfrm>
              <a:off x="3895168" y="2953528"/>
              <a:ext cx="1828631" cy="1458795"/>
            </a:xfrm>
            <a:custGeom>
              <a:avLst/>
              <a:gdLst/>
              <a:ahLst/>
              <a:cxnLst/>
              <a:rect l="l" t="t" r="r" b="b"/>
              <a:pathLst>
                <a:path w="1828631" h="1458795">
                  <a:moveTo>
                    <a:pt x="0" y="0"/>
                  </a:moveTo>
                  <a:lnTo>
                    <a:pt x="1828631" y="0"/>
                  </a:lnTo>
                  <a:lnTo>
                    <a:pt x="1828631" y="1458796"/>
                  </a:lnTo>
                  <a:lnTo>
                    <a:pt x="0" y="1458796"/>
                  </a:lnTo>
                  <a:lnTo>
                    <a:pt x="0" y="0"/>
                  </a:lnTo>
                  <a:close/>
                </a:path>
              </a:pathLst>
            </a:custGeom>
            <a:blipFill>
              <a:blip r:embed="rId4"/>
              <a:stretch>
                <a:fillRect/>
              </a:stretch>
            </a:blipFill>
          </p:spPr>
        </p:sp>
        <p:sp>
          <p:nvSpPr>
            <p:cNvPr id="7" name="Freeform 7"/>
            <p:cNvSpPr/>
            <p:nvPr/>
          </p:nvSpPr>
          <p:spPr>
            <a:xfrm>
              <a:off x="5711099" y="2953528"/>
              <a:ext cx="1828631" cy="1458795"/>
            </a:xfrm>
            <a:custGeom>
              <a:avLst/>
              <a:gdLst/>
              <a:ahLst/>
              <a:cxnLst/>
              <a:rect l="l" t="t" r="r" b="b"/>
              <a:pathLst>
                <a:path w="1828631" h="1458795">
                  <a:moveTo>
                    <a:pt x="0" y="0"/>
                  </a:moveTo>
                  <a:lnTo>
                    <a:pt x="1828631" y="0"/>
                  </a:lnTo>
                  <a:lnTo>
                    <a:pt x="1828631" y="1458796"/>
                  </a:lnTo>
                  <a:lnTo>
                    <a:pt x="0" y="1458796"/>
                  </a:lnTo>
                  <a:lnTo>
                    <a:pt x="0" y="0"/>
                  </a:lnTo>
                  <a:close/>
                </a:path>
              </a:pathLst>
            </a:custGeom>
            <a:blipFill>
              <a:blip r:embed="rId4"/>
              <a:stretch>
                <a:fillRect/>
              </a:stretch>
            </a:blipFill>
          </p:spPr>
        </p:sp>
        <p:sp>
          <p:nvSpPr>
            <p:cNvPr id="8" name="Freeform 8"/>
            <p:cNvSpPr/>
            <p:nvPr/>
          </p:nvSpPr>
          <p:spPr>
            <a:xfrm>
              <a:off x="4170280" y="1507433"/>
              <a:ext cx="1828631" cy="1458795"/>
            </a:xfrm>
            <a:custGeom>
              <a:avLst/>
              <a:gdLst/>
              <a:ahLst/>
              <a:cxnLst/>
              <a:rect l="l" t="t" r="r" b="b"/>
              <a:pathLst>
                <a:path w="1828631" h="1458795">
                  <a:moveTo>
                    <a:pt x="0" y="0"/>
                  </a:moveTo>
                  <a:lnTo>
                    <a:pt x="1828631" y="0"/>
                  </a:lnTo>
                  <a:lnTo>
                    <a:pt x="1828631" y="1458795"/>
                  </a:lnTo>
                  <a:lnTo>
                    <a:pt x="0" y="1458795"/>
                  </a:lnTo>
                  <a:lnTo>
                    <a:pt x="0" y="0"/>
                  </a:lnTo>
                  <a:close/>
                </a:path>
              </a:pathLst>
            </a:custGeom>
            <a:blipFill>
              <a:blip r:embed="rId4"/>
              <a:stretch>
                <a:fillRect/>
              </a:stretch>
            </a:blipFill>
          </p:spPr>
        </p:sp>
        <p:sp>
          <p:nvSpPr>
            <p:cNvPr id="9" name="Freeform 9"/>
            <p:cNvSpPr/>
            <p:nvPr/>
          </p:nvSpPr>
          <p:spPr>
            <a:xfrm>
              <a:off x="5973511" y="1507433"/>
              <a:ext cx="1828631" cy="1458795"/>
            </a:xfrm>
            <a:custGeom>
              <a:avLst/>
              <a:gdLst/>
              <a:ahLst/>
              <a:cxnLst/>
              <a:rect l="l" t="t" r="r" b="b"/>
              <a:pathLst>
                <a:path w="1828631" h="1458795">
                  <a:moveTo>
                    <a:pt x="0" y="0"/>
                  </a:moveTo>
                  <a:lnTo>
                    <a:pt x="1828631" y="0"/>
                  </a:lnTo>
                  <a:lnTo>
                    <a:pt x="1828631" y="1458795"/>
                  </a:lnTo>
                  <a:lnTo>
                    <a:pt x="0" y="1458795"/>
                  </a:lnTo>
                  <a:lnTo>
                    <a:pt x="0" y="0"/>
                  </a:lnTo>
                  <a:close/>
                </a:path>
              </a:pathLst>
            </a:custGeom>
            <a:blipFill>
              <a:blip r:embed="rId4"/>
              <a:stretch>
                <a:fillRect/>
              </a:stretch>
            </a:blipFill>
          </p:spPr>
        </p:sp>
        <p:sp>
          <p:nvSpPr>
            <p:cNvPr id="10" name="Freeform 10"/>
            <p:cNvSpPr/>
            <p:nvPr/>
          </p:nvSpPr>
          <p:spPr>
            <a:xfrm>
              <a:off x="7539730" y="1482033"/>
              <a:ext cx="1828631" cy="1458795"/>
            </a:xfrm>
            <a:custGeom>
              <a:avLst/>
              <a:gdLst/>
              <a:ahLst/>
              <a:cxnLst/>
              <a:rect l="l" t="t" r="r" b="b"/>
              <a:pathLst>
                <a:path w="1828631" h="1458795">
                  <a:moveTo>
                    <a:pt x="0" y="0"/>
                  </a:moveTo>
                  <a:lnTo>
                    <a:pt x="1828631" y="0"/>
                  </a:lnTo>
                  <a:lnTo>
                    <a:pt x="1828631" y="1458795"/>
                  </a:lnTo>
                  <a:lnTo>
                    <a:pt x="0" y="1458795"/>
                  </a:lnTo>
                  <a:lnTo>
                    <a:pt x="0" y="0"/>
                  </a:lnTo>
                  <a:close/>
                </a:path>
              </a:pathLst>
            </a:custGeom>
            <a:blipFill>
              <a:blip r:embed="rId4"/>
              <a:stretch>
                <a:fillRect/>
              </a:stretch>
            </a:blipFill>
          </p:spPr>
        </p:sp>
        <p:sp>
          <p:nvSpPr>
            <p:cNvPr id="11" name="Freeform 11"/>
            <p:cNvSpPr/>
            <p:nvPr/>
          </p:nvSpPr>
          <p:spPr>
            <a:xfrm>
              <a:off x="4170280" y="778035"/>
              <a:ext cx="1828631" cy="1458795"/>
            </a:xfrm>
            <a:custGeom>
              <a:avLst/>
              <a:gdLst/>
              <a:ahLst/>
              <a:cxnLst/>
              <a:rect l="l" t="t" r="r" b="b"/>
              <a:pathLst>
                <a:path w="1828631" h="1458795">
                  <a:moveTo>
                    <a:pt x="0" y="0"/>
                  </a:moveTo>
                  <a:lnTo>
                    <a:pt x="1828631" y="0"/>
                  </a:lnTo>
                  <a:lnTo>
                    <a:pt x="1828631" y="1458796"/>
                  </a:lnTo>
                  <a:lnTo>
                    <a:pt x="0" y="1458796"/>
                  </a:lnTo>
                  <a:lnTo>
                    <a:pt x="0" y="0"/>
                  </a:lnTo>
                  <a:close/>
                </a:path>
              </a:pathLst>
            </a:custGeom>
            <a:blipFill>
              <a:blip r:embed="rId4"/>
              <a:stretch>
                <a:fillRect/>
              </a:stretch>
            </a:blipFill>
          </p:spPr>
        </p:sp>
        <p:sp>
          <p:nvSpPr>
            <p:cNvPr id="12" name="Freeform 12"/>
            <p:cNvSpPr/>
            <p:nvPr/>
          </p:nvSpPr>
          <p:spPr>
            <a:xfrm>
              <a:off x="5973511" y="778035"/>
              <a:ext cx="1828631" cy="1458795"/>
            </a:xfrm>
            <a:custGeom>
              <a:avLst/>
              <a:gdLst/>
              <a:ahLst/>
              <a:cxnLst/>
              <a:rect l="l" t="t" r="r" b="b"/>
              <a:pathLst>
                <a:path w="1828631" h="1458795">
                  <a:moveTo>
                    <a:pt x="0" y="0"/>
                  </a:moveTo>
                  <a:lnTo>
                    <a:pt x="1828631" y="0"/>
                  </a:lnTo>
                  <a:lnTo>
                    <a:pt x="1828631" y="1458796"/>
                  </a:lnTo>
                  <a:lnTo>
                    <a:pt x="0" y="1458796"/>
                  </a:lnTo>
                  <a:lnTo>
                    <a:pt x="0" y="0"/>
                  </a:lnTo>
                  <a:close/>
                </a:path>
              </a:pathLst>
            </a:custGeom>
            <a:blipFill>
              <a:blip r:embed="rId4"/>
              <a:stretch>
                <a:fillRect/>
              </a:stretch>
            </a:blipFill>
          </p:spPr>
        </p:sp>
      </p:grpSp>
      <p:grpSp>
        <p:nvGrpSpPr>
          <p:cNvPr id="13" name="Group 13"/>
          <p:cNvGrpSpPr/>
          <p:nvPr/>
        </p:nvGrpSpPr>
        <p:grpSpPr>
          <a:xfrm>
            <a:off x="8229811" y="1028700"/>
            <a:ext cx="9438714" cy="8229600"/>
            <a:chOff x="0" y="0"/>
            <a:chExt cx="2485916" cy="2167467"/>
          </a:xfrm>
        </p:grpSpPr>
        <p:sp>
          <p:nvSpPr>
            <p:cNvPr id="14" name="Freeform 14"/>
            <p:cNvSpPr/>
            <p:nvPr/>
          </p:nvSpPr>
          <p:spPr>
            <a:xfrm>
              <a:off x="0" y="0"/>
              <a:ext cx="2485916" cy="2167467"/>
            </a:xfrm>
            <a:custGeom>
              <a:avLst/>
              <a:gdLst/>
              <a:ahLst/>
              <a:cxnLst/>
              <a:rect l="l" t="t" r="r" b="b"/>
              <a:pathLst>
                <a:path w="2485916" h="2167467">
                  <a:moveTo>
                    <a:pt x="0" y="0"/>
                  </a:moveTo>
                  <a:lnTo>
                    <a:pt x="2485916" y="0"/>
                  </a:lnTo>
                  <a:lnTo>
                    <a:pt x="2485916" y="2167467"/>
                  </a:lnTo>
                  <a:lnTo>
                    <a:pt x="0" y="2167467"/>
                  </a:lnTo>
                  <a:close/>
                </a:path>
              </a:pathLst>
            </a:custGeom>
            <a:solidFill>
              <a:srgbClr val="8B3F2F"/>
            </a:solidFill>
            <a:ln w="95250" cap="sq">
              <a:solidFill>
                <a:srgbClr val="DE8F4C"/>
              </a:solidFill>
              <a:prstDash val="solid"/>
              <a:miter/>
            </a:ln>
          </p:spPr>
        </p:sp>
        <p:sp>
          <p:nvSpPr>
            <p:cNvPr id="15" name="TextBox 15"/>
            <p:cNvSpPr txBox="1"/>
            <p:nvPr/>
          </p:nvSpPr>
          <p:spPr>
            <a:xfrm>
              <a:off x="0" y="-38100"/>
              <a:ext cx="2485916" cy="2205567"/>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418140" y="456399"/>
            <a:ext cx="6790615" cy="2924175"/>
          </a:xfrm>
          <a:prstGeom prst="rect">
            <a:avLst/>
          </a:prstGeom>
        </p:spPr>
        <p:txBody>
          <a:bodyPr lIns="0" tIns="0" rIns="0" bIns="0" rtlCol="0" anchor="t">
            <a:spAutoFit/>
          </a:bodyPr>
          <a:lstStyle/>
          <a:p>
            <a:pPr algn="ctr">
              <a:lnSpc>
                <a:spcPts val="7679"/>
              </a:lnSpc>
            </a:pPr>
            <a:r>
              <a:rPr lang="en-US" sz="6399">
                <a:solidFill>
                  <a:srgbClr val="8B3F2F"/>
                </a:solidFill>
                <a:latin typeface="Waterlily"/>
              </a:rPr>
              <a:t>GROWING CONSERVATISM</a:t>
            </a:r>
          </a:p>
          <a:p>
            <a:pPr algn="ctr">
              <a:lnSpc>
                <a:spcPts val="7679"/>
              </a:lnSpc>
            </a:pPr>
            <a:r>
              <a:rPr lang="en-US" sz="6399">
                <a:solidFill>
                  <a:srgbClr val="8B3F2F"/>
                </a:solidFill>
                <a:latin typeface="Waterlily"/>
              </a:rPr>
              <a:t>(1970s-1980s)</a:t>
            </a:r>
          </a:p>
        </p:txBody>
      </p:sp>
      <p:sp>
        <p:nvSpPr>
          <p:cNvPr id="17" name="TextBox 17"/>
          <p:cNvSpPr txBox="1"/>
          <p:nvPr/>
        </p:nvSpPr>
        <p:spPr>
          <a:xfrm>
            <a:off x="8045035" y="1168674"/>
            <a:ext cx="9623490" cy="6167971"/>
          </a:xfrm>
          <a:prstGeom prst="rect">
            <a:avLst/>
          </a:prstGeom>
        </p:spPr>
        <p:txBody>
          <a:bodyPr wrap="square" lIns="0" tIns="0" rIns="0" bIns="0" rtlCol="0" anchor="t">
            <a:spAutoFit/>
          </a:bodyPr>
          <a:lstStyle/>
          <a:p>
            <a:pPr algn="ctr">
              <a:lnSpc>
                <a:spcPts val="9780"/>
              </a:lnSpc>
            </a:pPr>
            <a:r>
              <a:rPr lang="en-US" sz="6600" dirty="0">
                <a:solidFill>
                  <a:srgbClr val="F2D5B7"/>
                </a:solidFill>
                <a:latin typeface="Canva Student Font"/>
              </a:rPr>
              <a:t>Reassertion of masculinity in the aftermath of the loss of the Vietnam War contributes to a restriction of women’s political rights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4865F"/>
        </a:solidFill>
        <a:effectLst/>
      </p:bgPr>
    </p:bg>
    <p:spTree>
      <p:nvGrpSpPr>
        <p:cNvPr id="1" name=""/>
        <p:cNvGrpSpPr/>
        <p:nvPr/>
      </p:nvGrpSpPr>
      <p:grpSpPr>
        <a:xfrm>
          <a:off x="0" y="0"/>
          <a:ext cx="0" cy="0"/>
          <a:chOff x="0" y="0"/>
          <a:chExt cx="0" cy="0"/>
        </a:xfrm>
      </p:grpSpPr>
      <p:grpSp>
        <p:nvGrpSpPr>
          <p:cNvPr id="2" name="Group 2"/>
          <p:cNvGrpSpPr/>
          <p:nvPr/>
        </p:nvGrpSpPr>
        <p:grpSpPr>
          <a:xfrm>
            <a:off x="-20376" y="0"/>
            <a:ext cx="6114146" cy="10287000"/>
            <a:chOff x="0" y="0"/>
            <a:chExt cx="8152194" cy="13716000"/>
          </a:xfrm>
        </p:grpSpPr>
        <p:sp>
          <p:nvSpPr>
            <p:cNvPr id="3" name="Freeform 3"/>
            <p:cNvSpPr/>
            <p:nvPr/>
          </p:nvSpPr>
          <p:spPr>
            <a:xfrm>
              <a:off x="0" y="1836664"/>
              <a:ext cx="8152194" cy="11879336"/>
            </a:xfrm>
            <a:custGeom>
              <a:avLst/>
              <a:gdLst/>
              <a:ahLst/>
              <a:cxnLst/>
              <a:rect l="l" t="t" r="r" b="b"/>
              <a:pathLst>
                <a:path w="8152194" h="11879336">
                  <a:moveTo>
                    <a:pt x="0" y="0"/>
                  </a:moveTo>
                  <a:lnTo>
                    <a:pt x="8152194" y="0"/>
                  </a:lnTo>
                  <a:lnTo>
                    <a:pt x="8152194" y="11879336"/>
                  </a:lnTo>
                  <a:lnTo>
                    <a:pt x="0" y="11879336"/>
                  </a:lnTo>
                  <a:lnTo>
                    <a:pt x="0" y="0"/>
                  </a:lnTo>
                  <a:close/>
                </a:path>
              </a:pathLst>
            </a:custGeom>
            <a:blipFill>
              <a:blip r:embed="rId3"/>
              <a:stretch>
                <a:fillRect/>
              </a:stretch>
            </a:blipFill>
          </p:spPr>
        </p:sp>
        <p:sp>
          <p:nvSpPr>
            <p:cNvPr id="4" name="Freeform 4"/>
            <p:cNvSpPr/>
            <p:nvPr/>
          </p:nvSpPr>
          <p:spPr>
            <a:xfrm>
              <a:off x="0" y="0"/>
              <a:ext cx="8152194" cy="3099797"/>
            </a:xfrm>
            <a:custGeom>
              <a:avLst/>
              <a:gdLst/>
              <a:ahLst/>
              <a:cxnLst/>
              <a:rect l="l" t="t" r="r" b="b"/>
              <a:pathLst>
                <a:path w="8152194" h="3099797">
                  <a:moveTo>
                    <a:pt x="0" y="0"/>
                  </a:moveTo>
                  <a:lnTo>
                    <a:pt x="8152194" y="0"/>
                  </a:lnTo>
                  <a:lnTo>
                    <a:pt x="8152194" y="3099797"/>
                  </a:lnTo>
                  <a:lnTo>
                    <a:pt x="0" y="3099797"/>
                  </a:lnTo>
                  <a:lnTo>
                    <a:pt x="0" y="0"/>
                  </a:lnTo>
                  <a:close/>
                </a:path>
              </a:pathLst>
            </a:custGeom>
            <a:blipFill>
              <a:blip r:embed="rId3"/>
              <a:stretch>
                <a:fillRect b="-283229"/>
              </a:stretch>
            </a:blipFill>
          </p:spPr>
        </p:sp>
        <p:sp>
          <p:nvSpPr>
            <p:cNvPr id="5" name="Freeform 5"/>
            <p:cNvSpPr/>
            <p:nvPr/>
          </p:nvSpPr>
          <p:spPr>
            <a:xfrm>
              <a:off x="2832176" y="845197"/>
              <a:ext cx="4228754" cy="2357010"/>
            </a:xfrm>
            <a:custGeom>
              <a:avLst/>
              <a:gdLst/>
              <a:ahLst/>
              <a:cxnLst/>
              <a:rect l="l" t="t" r="r" b="b"/>
              <a:pathLst>
                <a:path w="4228754" h="2357010">
                  <a:moveTo>
                    <a:pt x="0" y="0"/>
                  </a:moveTo>
                  <a:lnTo>
                    <a:pt x="4228754" y="0"/>
                  </a:lnTo>
                  <a:lnTo>
                    <a:pt x="4228754" y="2357010"/>
                  </a:lnTo>
                  <a:lnTo>
                    <a:pt x="0" y="2357010"/>
                  </a:lnTo>
                  <a:lnTo>
                    <a:pt x="0" y="0"/>
                  </a:lnTo>
                  <a:close/>
                </a:path>
              </a:pathLst>
            </a:custGeom>
            <a:blipFill>
              <a:blip r:embed="rId4"/>
              <a:stretch>
                <a:fillRect/>
              </a:stretch>
            </a:blipFill>
          </p:spPr>
        </p:sp>
        <p:sp>
          <p:nvSpPr>
            <p:cNvPr id="6" name="Freeform 6"/>
            <p:cNvSpPr/>
            <p:nvPr/>
          </p:nvSpPr>
          <p:spPr>
            <a:xfrm>
              <a:off x="717800" y="845197"/>
              <a:ext cx="4228754" cy="2357010"/>
            </a:xfrm>
            <a:custGeom>
              <a:avLst/>
              <a:gdLst/>
              <a:ahLst/>
              <a:cxnLst/>
              <a:rect l="l" t="t" r="r" b="b"/>
              <a:pathLst>
                <a:path w="4228754" h="2357010">
                  <a:moveTo>
                    <a:pt x="0" y="0"/>
                  </a:moveTo>
                  <a:lnTo>
                    <a:pt x="4228753" y="0"/>
                  </a:lnTo>
                  <a:lnTo>
                    <a:pt x="4228753" y="2357010"/>
                  </a:lnTo>
                  <a:lnTo>
                    <a:pt x="0" y="2357010"/>
                  </a:lnTo>
                  <a:lnTo>
                    <a:pt x="0" y="0"/>
                  </a:lnTo>
                  <a:close/>
                </a:path>
              </a:pathLst>
            </a:custGeom>
            <a:blipFill>
              <a:blip r:embed="rId4"/>
              <a:stretch>
                <a:fillRect/>
              </a:stretch>
            </a:blipFill>
          </p:spPr>
        </p:sp>
      </p:grpSp>
      <p:grpSp>
        <p:nvGrpSpPr>
          <p:cNvPr id="7" name="Group 7"/>
          <p:cNvGrpSpPr/>
          <p:nvPr/>
        </p:nvGrpSpPr>
        <p:grpSpPr>
          <a:xfrm>
            <a:off x="6654393" y="475610"/>
            <a:ext cx="11029469" cy="9335779"/>
            <a:chOff x="0" y="0"/>
            <a:chExt cx="2904881" cy="2458806"/>
          </a:xfrm>
        </p:grpSpPr>
        <p:sp>
          <p:nvSpPr>
            <p:cNvPr id="8" name="Freeform 8"/>
            <p:cNvSpPr/>
            <p:nvPr/>
          </p:nvSpPr>
          <p:spPr>
            <a:xfrm>
              <a:off x="0" y="0"/>
              <a:ext cx="2904881" cy="2458806"/>
            </a:xfrm>
            <a:custGeom>
              <a:avLst/>
              <a:gdLst/>
              <a:ahLst/>
              <a:cxnLst/>
              <a:rect l="l" t="t" r="r" b="b"/>
              <a:pathLst>
                <a:path w="2904881" h="2458806">
                  <a:moveTo>
                    <a:pt x="0" y="0"/>
                  </a:moveTo>
                  <a:lnTo>
                    <a:pt x="2904881" y="0"/>
                  </a:lnTo>
                  <a:lnTo>
                    <a:pt x="2904881" y="2458806"/>
                  </a:lnTo>
                  <a:lnTo>
                    <a:pt x="0" y="2458806"/>
                  </a:lnTo>
                  <a:close/>
                </a:path>
              </a:pathLst>
            </a:custGeom>
            <a:solidFill>
              <a:srgbClr val="34375D"/>
            </a:solidFill>
            <a:ln w="95250" cap="sq">
              <a:solidFill>
                <a:srgbClr val="75967F"/>
              </a:solidFill>
              <a:prstDash val="solid"/>
              <a:miter/>
            </a:ln>
          </p:spPr>
        </p:sp>
        <p:sp>
          <p:nvSpPr>
            <p:cNvPr id="9" name="TextBox 9"/>
            <p:cNvSpPr txBox="1"/>
            <p:nvPr/>
          </p:nvSpPr>
          <p:spPr>
            <a:xfrm>
              <a:off x="0" y="-38100"/>
              <a:ext cx="2904881" cy="2496906"/>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61217" y="679153"/>
            <a:ext cx="5265261" cy="1499578"/>
          </a:xfrm>
          <a:prstGeom prst="rect">
            <a:avLst/>
          </a:prstGeom>
        </p:spPr>
        <p:txBody>
          <a:bodyPr lIns="0" tIns="0" rIns="0" bIns="0" rtlCol="0" anchor="t">
            <a:spAutoFit/>
          </a:bodyPr>
          <a:lstStyle/>
          <a:p>
            <a:pPr algn="ctr">
              <a:lnSpc>
                <a:spcPts val="6239"/>
              </a:lnSpc>
            </a:pPr>
            <a:r>
              <a:rPr lang="en-US" sz="3600" dirty="0">
                <a:solidFill>
                  <a:srgbClr val="E6C1A2"/>
                </a:solidFill>
                <a:latin typeface="Waterlily"/>
              </a:rPr>
              <a:t>MODERN POLITICAL THINKERS</a:t>
            </a:r>
          </a:p>
        </p:txBody>
      </p:sp>
      <p:sp>
        <p:nvSpPr>
          <p:cNvPr id="11" name="TextBox 11"/>
          <p:cNvSpPr txBox="1"/>
          <p:nvPr/>
        </p:nvSpPr>
        <p:spPr>
          <a:xfrm>
            <a:off x="6606768" y="513715"/>
            <a:ext cx="11029469" cy="9253302"/>
          </a:xfrm>
          <a:prstGeom prst="rect">
            <a:avLst/>
          </a:prstGeom>
        </p:spPr>
        <p:txBody>
          <a:bodyPr lIns="0" tIns="0" rIns="0" bIns="0" rtlCol="0" anchor="t">
            <a:spAutoFit/>
          </a:bodyPr>
          <a:lstStyle/>
          <a:p>
            <a:pPr marL="798834" lvl="1" indent="-399417">
              <a:lnSpc>
                <a:spcPts val="5180"/>
              </a:lnSpc>
              <a:buFont typeface="Arial"/>
              <a:buChar char="•"/>
            </a:pPr>
            <a:r>
              <a:rPr lang="en-US" sz="2800" dirty="0">
                <a:solidFill>
                  <a:srgbClr val="E6C1A2"/>
                </a:solidFill>
                <a:latin typeface="Canva Student Font"/>
              </a:rPr>
              <a:t>Melissa Murray</a:t>
            </a:r>
          </a:p>
          <a:p>
            <a:pPr marL="1597669" lvl="2" indent="-532556">
              <a:lnSpc>
                <a:spcPts val="5180"/>
              </a:lnSpc>
              <a:buFont typeface="Arial"/>
              <a:buChar char="⚬"/>
            </a:pPr>
            <a:r>
              <a:rPr lang="en-US" sz="2800" i="1" dirty="0">
                <a:solidFill>
                  <a:srgbClr val="E6C1A2"/>
                </a:solidFill>
                <a:latin typeface="Canva Student Font"/>
              </a:rPr>
              <a:t>Racing Roe</a:t>
            </a:r>
            <a:r>
              <a:rPr lang="en-US" sz="2800" dirty="0">
                <a:solidFill>
                  <a:srgbClr val="E6C1A2"/>
                </a:solidFill>
                <a:latin typeface="Canva Student Font"/>
              </a:rPr>
              <a:t>, Strict Scrutiny Podcast</a:t>
            </a:r>
          </a:p>
          <a:p>
            <a:pPr marL="798834" lvl="1" indent="-399417">
              <a:lnSpc>
                <a:spcPts val="5180"/>
              </a:lnSpc>
              <a:buFont typeface="Arial"/>
              <a:buChar char="•"/>
            </a:pPr>
            <a:r>
              <a:rPr lang="en-US" sz="2800" dirty="0">
                <a:solidFill>
                  <a:srgbClr val="E6C1A2"/>
                </a:solidFill>
                <a:latin typeface="Canva Student Font"/>
              </a:rPr>
              <a:t>Leah </a:t>
            </a:r>
            <a:r>
              <a:rPr lang="en-US" sz="2800" dirty="0" err="1">
                <a:solidFill>
                  <a:srgbClr val="E6C1A2"/>
                </a:solidFill>
                <a:latin typeface="Canva Student Font"/>
              </a:rPr>
              <a:t>Litman</a:t>
            </a:r>
            <a:endParaRPr lang="en-US" sz="2800" dirty="0">
              <a:solidFill>
                <a:srgbClr val="E6C1A2"/>
              </a:solidFill>
              <a:latin typeface="Canva Student Font"/>
            </a:endParaRPr>
          </a:p>
          <a:p>
            <a:pPr marL="1597669" lvl="2" indent="-532556">
              <a:lnSpc>
                <a:spcPts val="5180"/>
              </a:lnSpc>
              <a:buFont typeface="Arial"/>
              <a:buChar char="⚬"/>
            </a:pPr>
            <a:r>
              <a:rPr lang="en-US" sz="2800" u="sng" dirty="0">
                <a:solidFill>
                  <a:srgbClr val="75967F"/>
                </a:solidFill>
                <a:latin typeface="Canva Student Font"/>
                <a:hlinkClick r:id="rId5" tooltip="https://repository.law.umich.edu/mlr/vol121/iss1/2/"/>
              </a:rPr>
              <a:t>University of Michigan Law School</a:t>
            </a:r>
          </a:p>
          <a:p>
            <a:pPr marL="798834" lvl="1" indent="-399417">
              <a:lnSpc>
                <a:spcPts val="5180"/>
              </a:lnSpc>
              <a:buFont typeface="Arial"/>
              <a:buChar char="•"/>
            </a:pPr>
            <a:r>
              <a:rPr lang="en-US" sz="2800" dirty="0">
                <a:solidFill>
                  <a:srgbClr val="E6C1A2"/>
                </a:solidFill>
                <a:latin typeface="Canva Student Font"/>
              </a:rPr>
              <a:t>Theresa S. </a:t>
            </a:r>
            <a:r>
              <a:rPr lang="en-US" sz="2800" dirty="0" err="1">
                <a:solidFill>
                  <a:srgbClr val="E6C1A2"/>
                </a:solidFill>
                <a:latin typeface="Canva Student Font"/>
              </a:rPr>
              <a:t>Collett</a:t>
            </a:r>
            <a:endParaRPr lang="en-US" sz="2800" dirty="0">
              <a:solidFill>
                <a:srgbClr val="E6C1A2"/>
              </a:solidFill>
              <a:latin typeface="Canva Student Font"/>
            </a:endParaRPr>
          </a:p>
          <a:p>
            <a:pPr marL="1597669" lvl="2" indent="-532556">
              <a:lnSpc>
                <a:spcPts val="5180"/>
              </a:lnSpc>
              <a:buFont typeface="Arial"/>
              <a:buChar char="⚬"/>
            </a:pPr>
            <a:r>
              <a:rPr lang="en-US" sz="2800" u="sng" dirty="0">
                <a:solidFill>
                  <a:srgbClr val="75967F"/>
                </a:solidFill>
                <a:latin typeface="Canva Student Font"/>
                <a:hlinkClick r:id="rId6" tooltip="https://www.americamagazine.org/politics-society/2023/07/20/chastity-natural-family-planning-nfp-sexual-revolution-245704"/>
              </a:rPr>
              <a:t>Natural family planning is the antidote to the harms of the sexual revolution | America Magazine</a:t>
            </a:r>
          </a:p>
          <a:p>
            <a:pPr marL="2396503" lvl="3" indent="-599126">
              <a:lnSpc>
                <a:spcPts val="5180"/>
              </a:lnSpc>
              <a:buFont typeface="Arial"/>
              <a:buChar char="￭"/>
            </a:pPr>
            <a:r>
              <a:rPr lang="en-US" sz="2800" dirty="0">
                <a:solidFill>
                  <a:srgbClr val="E6C1A2"/>
                </a:solidFill>
                <a:latin typeface="Canva Student Font"/>
              </a:rPr>
              <a:t>“Like the early feminists, I refuse to accept that women must deny their fertility and slay their children in order to obtain equal access to the marketplace and public square.” Quoted in </a:t>
            </a:r>
            <a:r>
              <a:rPr lang="en-US" sz="2800" u="sng" dirty="0">
                <a:solidFill>
                  <a:srgbClr val="E6C1A2"/>
                </a:solidFill>
                <a:latin typeface="Canva Student Font"/>
              </a:rPr>
              <a:t>What Roe v. Wade Should Have Said</a:t>
            </a:r>
            <a:r>
              <a:rPr lang="en-US" sz="2800" dirty="0">
                <a:solidFill>
                  <a:srgbClr val="E6C1A2"/>
                </a:solidFill>
                <a:latin typeface="Canva Student Font"/>
              </a:rPr>
              <a:t> edited by Jack M. </a:t>
            </a:r>
            <a:r>
              <a:rPr lang="en-US" sz="2800" dirty="0" err="1">
                <a:solidFill>
                  <a:srgbClr val="E6C1A2"/>
                </a:solidFill>
                <a:latin typeface="Canva Student Font"/>
              </a:rPr>
              <a:t>Balkin</a:t>
            </a:r>
            <a:r>
              <a:rPr lang="en-US" sz="2800" dirty="0">
                <a:solidFill>
                  <a:srgbClr val="E6C1A2"/>
                </a:solidFill>
                <a:latin typeface="Canva Student Font"/>
              </a:rPr>
              <a:t>, Page 194 </a:t>
            </a:r>
          </a:p>
          <a:p>
            <a:pPr marL="798834" lvl="1" indent="-399417">
              <a:lnSpc>
                <a:spcPts val="5180"/>
              </a:lnSpc>
              <a:buFont typeface="Arial"/>
              <a:buChar char="•"/>
            </a:pPr>
            <a:r>
              <a:rPr lang="en-US" sz="2800" dirty="0">
                <a:solidFill>
                  <a:srgbClr val="E6C1A2"/>
                </a:solidFill>
                <a:latin typeface="Canva Student Font"/>
              </a:rPr>
              <a:t>Erika </a:t>
            </a:r>
            <a:r>
              <a:rPr lang="en-US" sz="2800" dirty="0" err="1">
                <a:solidFill>
                  <a:srgbClr val="E6C1A2"/>
                </a:solidFill>
                <a:latin typeface="Canva Student Font"/>
              </a:rPr>
              <a:t>Bachiochi</a:t>
            </a:r>
            <a:endParaRPr lang="en-US" sz="2800" dirty="0">
              <a:solidFill>
                <a:srgbClr val="E6C1A2"/>
              </a:solidFill>
              <a:latin typeface="Canva Student Font"/>
            </a:endParaRPr>
          </a:p>
          <a:p>
            <a:pPr marL="1597669" lvl="2" indent="-532556">
              <a:lnSpc>
                <a:spcPts val="5180"/>
              </a:lnSpc>
              <a:buFont typeface="Arial"/>
              <a:buChar char="⚬"/>
            </a:pPr>
            <a:r>
              <a:rPr lang="en-US" sz="2800" u="sng" dirty="0">
                <a:solidFill>
                  <a:srgbClr val="75967F"/>
                </a:solidFill>
                <a:latin typeface="Canva Student Font"/>
                <a:hlinkClick r:id="rId7" tooltip="https://www.nytimes.com/2022/07/01/opinion/fetal-personhood-constitution.html"/>
              </a:rPr>
              <a:t>What Makes a Fetus a Person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A3E8B"/>
        </a:solidFill>
        <a:effectLst/>
      </p:bgPr>
    </p:bg>
    <p:spTree>
      <p:nvGrpSpPr>
        <p:cNvPr id="1" name=""/>
        <p:cNvGrpSpPr/>
        <p:nvPr/>
      </p:nvGrpSpPr>
      <p:grpSpPr>
        <a:xfrm>
          <a:off x="0" y="0"/>
          <a:ext cx="0" cy="0"/>
          <a:chOff x="0" y="0"/>
          <a:chExt cx="0" cy="0"/>
        </a:xfrm>
      </p:grpSpPr>
      <p:sp>
        <p:nvSpPr>
          <p:cNvPr id="2" name="Freeform 2"/>
          <p:cNvSpPr/>
          <p:nvPr/>
        </p:nvSpPr>
        <p:spPr>
          <a:xfrm>
            <a:off x="0" y="4251326"/>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866505" y="-508000"/>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981075" y="904875"/>
            <a:ext cx="3729038" cy="4114800"/>
          </a:xfrm>
          <a:custGeom>
            <a:avLst/>
            <a:gdLst/>
            <a:ahLst/>
            <a:cxnLst/>
            <a:rect l="l" t="t" r="r" b="b"/>
            <a:pathLst>
              <a:path w="3729038" h="4114800">
                <a:moveTo>
                  <a:pt x="0" y="0"/>
                </a:moveTo>
                <a:lnTo>
                  <a:pt x="3729037" y="0"/>
                </a:lnTo>
                <a:lnTo>
                  <a:pt x="372903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1935749" y="8948148"/>
            <a:ext cx="5323551" cy="762991"/>
            <a:chOff x="0" y="0"/>
            <a:chExt cx="1402088" cy="200952"/>
          </a:xfrm>
        </p:grpSpPr>
        <p:sp>
          <p:nvSpPr>
            <p:cNvPr id="6" name="Freeform 6"/>
            <p:cNvSpPr/>
            <p:nvPr/>
          </p:nvSpPr>
          <p:spPr>
            <a:xfrm>
              <a:off x="0" y="0"/>
              <a:ext cx="1402088" cy="200952"/>
            </a:xfrm>
            <a:custGeom>
              <a:avLst/>
              <a:gdLst/>
              <a:ahLst/>
              <a:cxnLst/>
              <a:rect l="l" t="t" r="r" b="b"/>
              <a:pathLst>
                <a:path w="1402088" h="200952">
                  <a:moveTo>
                    <a:pt x="0" y="0"/>
                  </a:moveTo>
                  <a:lnTo>
                    <a:pt x="1402088" y="0"/>
                  </a:lnTo>
                  <a:lnTo>
                    <a:pt x="1402088" y="200952"/>
                  </a:lnTo>
                  <a:lnTo>
                    <a:pt x="0" y="200952"/>
                  </a:lnTo>
                  <a:close/>
                </a:path>
              </a:pathLst>
            </a:custGeom>
            <a:solidFill>
              <a:srgbClr val="DA3E8B"/>
            </a:solidFill>
          </p:spPr>
        </p:sp>
        <p:sp>
          <p:nvSpPr>
            <p:cNvPr id="7" name="TextBox 7"/>
            <p:cNvSpPr txBox="1"/>
            <p:nvPr/>
          </p:nvSpPr>
          <p:spPr>
            <a:xfrm>
              <a:off x="0" y="-38100"/>
              <a:ext cx="1402088" cy="23905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1641398" y="491844"/>
            <a:ext cx="5912253" cy="9327379"/>
            <a:chOff x="0" y="0"/>
            <a:chExt cx="7883005" cy="12436505"/>
          </a:xfrm>
        </p:grpSpPr>
        <p:sp>
          <p:nvSpPr>
            <p:cNvPr id="9" name="Freeform 9"/>
            <p:cNvSpPr/>
            <p:nvPr/>
          </p:nvSpPr>
          <p:spPr>
            <a:xfrm>
              <a:off x="806247" y="1385477"/>
              <a:ext cx="6236259" cy="9633460"/>
            </a:xfrm>
            <a:custGeom>
              <a:avLst/>
              <a:gdLst/>
              <a:ahLst/>
              <a:cxnLst/>
              <a:rect l="l" t="t" r="r" b="b"/>
              <a:pathLst>
                <a:path w="6236259" h="9633460">
                  <a:moveTo>
                    <a:pt x="0" y="0"/>
                  </a:moveTo>
                  <a:lnTo>
                    <a:pt x="6236259" y="0"/>
                  </a:lnTo>
                  <a:lnTo>
                    <a:pt x="6236259" y="9633460"/>
                  </a:lnTo>
                  <a:lnTo>
                    <a:pt x="0" y="9633460"/>
                  </a:lnTo>
                  <a:lnTo>
                    <a:pt x="0" y="0"/>
                  </a:lnTo>
                  <a:close/>
                </a:path>
              </a:pathLst>
            </a:custGeom>
            <a:blipFill>
              <a:blip r:embed="rId7"/>
              <a:stretch>
                <a:fillRect r="-2856"/>
              </a:stretch>
            </a:blipFill>
          </p:spPr>
        </p:sp>
        <p:sp>
          <p:nvSpPr>
            <p:cNvPr id="10" name="Freeform 10"/>
            <p:cNvSpPr/>
            <p:nvPr/>
          </p:nvSpPr>
          <p:spPr>
            <a:xfrm rot="5400000">
              <a:off x="-1562024" y="2636047"/>
              <a:ext cx="10972800" cy="7132320"/>
            </a:xfrm>
            <a:custGeom>
              <a:avLst/>
              <a:gdLst/>
              <a:ahLst/>
              <a:cxnLst/>
              <a:rect l="l" t="t" r="r" b="b"/>
              <a:pathLst>
                <a:path w="10972800" h="7132320">
                  <a:moveTo>
                    <a:pt x="0" y="0"/>
                  </a:moveTo>
                  <a:lnTo>
                    <a:pt x="10972800" y="0"/>
                  </a:lnTo>
                  <a:lnTo>
                    <a:pt x="10972800" y="7132320"/>
                  </a:lnTo>
                  <a:lnTo>
                    <a:pt x="0" y="71323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grpSp>
          <p:nvGrpSpPr>
            <p:cNvPr id="11" name="Group 11"/>
            <p:cNvGrpSpPr/>
            <p:nvPr/>
          </p:nvGrpSpPr>
          <p:grpSpPr>
            <a:xfrm>
              <a:off x="0" y="0"/>
              <a:ext cx="784936" cy="12292393"/>
              <a:chOff x="0" y="0"/>
              <a:chExt cx="155049" cy="2428127"/>
            </a:xfrm>
          </p:grpSpPr>
          <p:sp>
            <p:nvSpPr>
              <p:cNvPr id="12" name="Freeform 12"/>
              <p:cNvSpPr/>
              <p:nvPr/>
            </p:nvSpPr>
            <p:spPr>
              <a:xfrm>
                <a:off x="0" y="0"/>
                <a:ext cx="155049" cy="2428127"/>
              </a:xfrm>
              <a:custGeom>
                <a:avLst/>
                <a:gdLst/>
                <a:ahLst/>
                <a:cxnLst/>
                <a:rect l="l" t="t" r="r" b="b"/>
                <a:pathLst>
                  <a:path w="155049" h="2428127">
                    <a:moveTo>
                      <a:pt x="0" y="0"/>
                    </a:moveTo>
                    <a:lnTo>
                      <a:pt x="155049" y="0"/>
                    </a:lnTo>
                    <a:lnTo>
                      <a:pt x="155049" y="2428127"/>
                    </a:lnTo>
                    <a:lnTo>
                      <a:pt x="0" y="2428127"/>
                    </a:lnTo>
                    <a:close/>
                  </a:path>
                </a:pathLst>
              </a:custGeom>
              <a:solidFill>
                <a:srgbClr val="DA3E8B"/>
              </a:solidFill>
            </p:spPr>
          </p:sp>
          <p:sp>
            <p:nvSpPr>
              <p:cNvPr id="13" name="TextBox 13"/>
              <p:cNvSpPr txBox="1"/>
              <p:nvPr/>
            </p:nvSpPr>
            <p:spPr>
              <a:xfrm>
                <a:off x="0" y="-38100"/>
                <a:ext cx="155049" cy="246622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7098068" y="144112"/>
              <a:ext cx="784936" cy="12292393"/>
              <a:chOff x="0" y="0"/>
              <a:chExt cx="155049" cy="2428127"/>
            </a:xfrm>
          </p:grpSpPr>
          <p:sp>
            <p:nvSpPr>
              <p:cNvPr id="15" name="Freeform 15"/>
              <p:cNvSpPr/>
              <p:nvPr/>
            </p:nvSpPr>
            <p:spPr>
              <a:xfrm>
                <a:off x="0" y="0"/>
                <a:ext cx="155049" cy="2428127"/>
              </a:xfrm>
              <a:custGeom>
                <a:avLst/>
                <a:gdLst/>
                <a:ahLst/>
                <a:cxnLst/>
                <a:rect l="l" t="t" r="r" b="b"/>
                <a:pathLst>
                  <a:path w="155049" h="2428127">
                    <a:moveTo>
                      <a:pt x="0" y="0"/>
                    </a:moveTo>
                    <a:lnTo>
                      <a:pt x="155049" y="0"/>
                    </a:lnTo>
                    <a:lnTo>
                      <a:pt x="155049" y="2428127"/>
                    </a:lnTo>
                    <a:lnTo>
                      <a:pt x="0" y="2428127"/>
                    </a:lnTo>
                    <a:close/>
                  </a:path>
                </a:pathLst>
              </a:custGeom>
              <a:solidFill>
                <a:srgbClr val="DA3E8B"/>
              </a:solidFill>
            </p:spPr>
          </p:sp>
          <p:sp>
            <p:nvSpPr>
              <p:cNvPr id="16" name="TextBox 16"/>
              <p:cNvSpPr txBox="1"/>
              <p:nvPr/>
            </p:nvSpPr>
            <p:spPr>
              <a:xfrm>
                <a:off x="0" y="-38100"/>
                <a:ext cx="155049" cy="2466227"/>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0" y="144112"/>
              <a:ext cx="7098068" cy="1017321"/>
              <a:chOff x="0" y="0"/>
              <a:chExt cx="1402088" cy="200952"/>
            </a:xfrm>
          </p:grpSpPr>
          <p:sp>
            <p:nvSpPr>
              <p:cNvPr id="18" name="Freeform 18"/>
              <p:cNvSpPr/>
              <p:nvPr/>
            </p:nvSpPr>
            <p:spPr>
              <a:xfrm>
                <a:off x="0" y="0"/>
                <a:ext cx="1402088" cy="200952"/>
              </a:xfrm>
              <a:custGeom>
                <a:avLst/>
                <a:gdLst/>
                <a:ahLst/>
                <a:cxnLst/>
                <a:rect l="l" t="t" r="r" b="b"/>
                <a:pathLst>
                  <a:path w="1402088" h="200952">
                    <a:moveTo>
                      <a:pt x="0" y="0"/>
                    </a:moveTo>
                    <a:lnTo>
                      <a:pt x="1402088" y="0"/>
                    </a:lnTo>
                    <a:lnTo>
                      <a:pt x="1402088" y="200952"/>
                    </a:lnTo>
                    <a:lnTo>
                      <a:pt x="0" y="200952"/>
                    </a:lnTo>
                    <a:close/>
                  </a:path>
                </a:pathLst>
              </a:custGeom>
              <a:solidFill>
                <a:srgbClr val="DA3E8B"/>
              </a:solidFill>
            </p:spPr>
          </p:sp>
          <p:sp>
            <p:nvSpPr>
              <p:cNvPr id="19" name="TextBox 19"/>
              <p:cNvSpPr txBox="1"/>
              <p:nvPr/>
            </p:nvSpPr>
            <p:spPr>
              <a:xfrm>
                <a:off x="0" y="-38100"/>
                <a:ext cx="1402088" cy="239052"/>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rot="5400000">
              <a:off x="-1650125" y="2578781"/>
              <a:ext cx="11149003" cy="7246852"/>
            </a:xfrm>
            <a:custGeom>
              <a:avLst/>
              <a:gdLst/>
              <a:ahLst/>
              <a:cxnLst/>
              <a:rect l="l" t="t" r="r" b="b"/>
              <a:pathLst>
                <a:path w="11149003" h="7246852">
                  <a:moveTo>
                    <a:pt x="0" y="0"/>
                  </a:moveTo>
                  <a:lnTo>
                    <a:pt x="11149003" y="0"/>
                  </a:lnTo>
                  <a:lnTo>
                    <a:pt x="11149003" y="7246852"/>
                  </a:lnTo>
                  <a:lnTo>
                    <a:pt x="0" y="72468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grpSp>
      <p:sp>
        <p:nvSpPr>
          <p:cNvPr id="21" name="Freeform 21"/>
          <p:cNvSpPr/>
          <p:nvPr/>
        </p:nvSpPr>
        <p:spPr>
          <a:xfrm>
            <a:off x="6129831" y="3098134"/>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2" name="Freeform 22"/>
          <p:cNvSpPr/>
          <p:nvPr/>
        </p:nvSpPr>
        <p:spPr>
          <a:xfrm>
            <a:off x="2669007" y="5271994"/>
            <a:ext cx="4177462" cy="4114800"/>
          </a:xfrm>
          <a:custGeom>
            <a:avLst/>
            <a:gdLst/>
            <a:ahLst/>
            <a:cxnLst/>
            <a:rect l="l" t="t" r="r" b="b"/>
            <a:pathLst>
              <a:path w="4177462" h="4114800">
                <a:moveTo>
                  <a:pt x="0" y="0"/>
                </a:moveTo>
                <a:lnTo>
                  <a:pt x="4177461" y="0"/>
                </a:lnTo>
                <a:lnTo>
                  <a:pt x="4177461"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3" name="TextBox 23"/>
          <p:cNvSpPr txBox="1"/>
          <p:nvPr/>
        </p:nvSpPr>
        <p:spPr>
          <a:xfrm>
            <a:off x="4971262" y="2790825"/>
            <a:ext cx="6304211" cy="1460501"/>
          </a:xfrm>
          <a:prstGeom prst="rect">
            <a:avLst/>
          </a:prstGeom>
        </p:spPr>
        <p:txBody>
          <a:bodyPr lIns="0" tIns="0" rIns="0" bIns="0" rtlCol="0" anchor="t">
            <a:spAutoFit/>
          </a:bodyPr>
          <a:lstStyle/>
          <a:p>
            <a:pPr algn="ctr">
              <a:lnSpc>
                <a:spcPts val="11899"/>
              </a:lnSpc>
              <a:spcBef>
                <a:spcPct val="0"/>
              </a:spcBef>
            </a:pPr>
            <a:r>
              <a:rPr lang="en-US" sz="8499">
                <a:solidFill>
                  <a:srgbClr val="FFFFFF"/>
                </a:solidFill>
                <a:latin typeface="Waterlily"/>
              </a:rPr>
              <a:t>ECOMMENDED</a:t>
            </a:r>
          </a:p>
        </p:txBody>
      </p:sp>
      <p:sp>
        <p:nvSpPr>
          <p:cNvPr id="24" name="TextBox 24"/>
          <p:cNvSpPr txBox="1"/>
          <p:nvPr/>
        </p:nvSpPr>
        <p:spPr>
          <a:xfrm>
            <a:off x="6636918" y="6790216"/>
            <a:ext cx="4860996" cy="1526059"/>
          </a:xfrm>
          <a:prstGeom prst="rect">
            <a:avLst/>
          </a:prstGeom>
        </p:spPr>
        <p:txBody>
          <a:bodyPr wrap="square" lIns="0" tIns="0" rIns="0" bIns="0" rtlCol="0" anchor="t">
            <a:spAutoFit/>
          </a:bodyPr>
          <a:lstStyle/>
          <a:p>
            <a:pPr algn="ctr">
              <a:lnSpc>
                <a:spcPts val="11900"/>
              </a:lnSpc>
              <a:spcBef>
                <a:spcPct val="0"/>
              </a:spcBef>
            </a:pPr>
            <a:r>
              <a:rPr lang="en-US" sz="8500">
                <a:solidFill>
                  <a:srgbClr val="FFFFFF"/>
                </a:solidFill>
                <a:latin typeface="Waterlily"/>
              </a:rPr>
              <a:t>EADING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54090"/>
        </a:solidFill>
        <a:effectLst/>
      </p:bgPr>
    </p:bg>
    <p:spTree>
      <p:nvGrpSpPr>
        <p:cNvPr id="1" name=""/>
        <p:cNvGrpSpPr/>
        <p:nvPr/>
      </p:nvGrpSpPr>
      <p:grpSpPr>
        <a:xfrm>
          <a:off x="0" y="0"/>
          <a:ext cx="0" cy="0"/>
          <a:chOff x="0" y="0"/>
          <a:chExt cx="0" cy="0"/>
        </a:xfrm>
      </p:grpSpPr>
      <p:grpSp>
        <p:nvGrpSpPr>
          <p:cNvPr id="2" name="Group 2"/>
          <p:cNvGrpSpPr/>
          <p:nvPr/>
        </p:nvGrpSpPr>
        <p:grpSpPr>
          <a:xfrm>
            <a:off x="11910060" y="1028700"/>
            <a:ext cx="5349240" cy="8229600"/>
            <a:chOff x="0" y="0"/>
            <a:chExt cx="7132320" cy="10972800"/>
          </a:xfrm>
        </p:grpSpPr>
        <p:sp>
          <p:nvSpPr>
            <p:cNvPr id="3" name="Freeform 3"/>
            <p:cNvSpPr/>
            <p:nvPr/>
          </p:nvSpPr>
          <p:spPr>
            <a:xfrm>
              <a:off x="504400" y="629079"/>
              <a:ext cx="6123520" cy="9621154"/>
            </a:xfrm>
            <a:custGeom>
              <a:avLst/>
              <a:gdLst/>
              <a:ahLst/>
              <a:cxnLst/>
              <a:rect l="l" t="t" r="r" b="b"/>
              <a:pathLst>
                <a:path w="6123520" h="9621154">
                  <a:moveTo>
                    <a:pt x="0" y="0"/>
                  </a:moveTo>
                  <a:lnTo>
                    <a:pt x="6123520" y="0"/>
                  </a:lnTo>
                  <a:lnTo>
                    <a:pt x="6123520" y="9621154"/>
                  </a:lnTo>
                  <a:lnTo>
                    <a:pt x="0" y="9621154"/>
                  </a:lnTo>
                  <a:lnTo>
                    <a:pt x="0" y="0"/>
                  </a:lnTo>
                  <a:close/>
                </a:path>
              </a:pathLst>
            </a:custGeom>
            <a:blipFill>
              <a:blip r:embed="rId3"/>
              <a:stretch>
                <a:fillRect l="-4315" r="-4327" b="-6637"/>
              </a:stretch>
            </a:blipFill>
          </p:spPr>
        </p:sp>
        <p:sp>
          <p:nvSpPr>
            <p:cNvPr id="4" name="Freeform 4"/>
            <p:cNvSpPr/>
            <p:nvPr/>
          </p:nvSpPr>
          <p:spPr>
            <a:xfrm rot="5400000">
              <a:off x="-1920240" y="1920240"/>
              <a:ext cx="10972800" cy="7132320"/>
            </a:xfrm>
            <a:custGeom>
              <a:avLst/>
              <a:gdLst/>
              <a:ahLst/>
              <a:cxnLst/>
              <a:rect l="l" t="t" r="r" b="b"/>
              <a:pathLst>
                <a:path w="10972800" h="7132320">
                  <a:moveTo>
                    <a:pt x="0" y="0"/>
                  </a:moveTo>
                  <a:lnTo>
                    <a:pt x="10972800" y="0"/>
                  </a:lnTo>
                  <a:lnTo>
                    <a:pt x="10972800" y="7132320"/>
                  </a:lnTo>
                  <a:lnTo>
                    <a:pt x="0" y="71323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5" name="Group 5"/>
          <p:cNvGrpSpPr/>
          <p:nvPr/>
        </p:nvGrpSpPr>
        <p:grpSpPr>
          <a:xfrm>
            <a:off x="2602802" y="5209320"/>
            <a:ext cx="8121050" cy="4198457"/>
            <a:chOff x="0" y="0"/>
            <a:chExt cx="2138877" cy="1105767"/>
          </a:xfrm>
        </p:grpSpPr>
        <p:sp>
          <p:nvSpPr>
            <p:cNvPr id="6" name="Freeform 6"/>
            <p:cNvSpPr/>
            <p:nvPr/>
          </p:nvSpPr>
          <p:spPr>
            <a:xfrm>
              <a:off x="0" y="0"/>
              <a:ext cx="2138877" cy="1105767"/>
            </a:xfrm>
            <a:custGeom>
              <a:avLst/>
              <a:gdLst/>
              <a:ahLst/>
              <a:cxnLst/>
              <a:rect l="l" t="t" r="r" b="b"/>
              <a:pathLst>
                <a:path w="2138877" h="1105767">
                  <a:moveTo>
                    <a:pt x="1069439" y="0"/>
                  </a:moveTo>
                  <a:cubicBezTo>
                    <a:pt x="478804" y="0"/>
                    <a:pt x="0" y="247534"/>
                    <a:pt x="0" y="552883"/>
                  </a:cubicBezTo>
                  <a:cubicBezTo>
                    <a:pt x="0" y="858232"/>
                    <a:pt x="478804" y="1105767"/>
                    <a:pt x="1069439" y="1105767"/>
                  </a:cubicBezTo>
                  <a:cubicBezTo>
                    <a:pt x="1660073" y="1105767"/>
                    <a:pt x="2138877" y="858232"/>
                    <a:pt x="2138877" y="552883"/>
                  </a:cubicBezTo>
                  <a:cubicBezTo>
                    <a:pt x="2138877" y="247534"/>
                    <a:pt x="1660073" y="0"/>
                    <a:pt x="1069439" y="0"/>
                  </a:cubicBezTo>
                  <a:close/>
                </a:path>
              </a:pathLst>
            </a:custGeom>
            <a:solidFill>
              <a:srgbClr val="000000">
                <a:alpha val="0"/>
              </a:srgbClr>
            </a:solidFill>
            <a:ln w="142875" cap="sq">
              <a:solidFill>
                <a:srgbClr val="254090"/>
              </a:solidFill>
              <a:prstDash val="solid"/>
              <a:miter/>
            </a:ln>
          </p:spPr>
        </p:sp>
        <p:sp>
          <p:nvSpPr>
            <p:cNvPr id="7" name="TextBox 7"/>
            <p:cNvSpPr txBox="1"/>
            <p:nvPr/>
          </p:nvSpPr>
          <p:spPr>
            <a:xfrm>
              <a:off x="200520" y="65566"/>
              <a:ext cx="1737838" cy="93653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0800000">
            <a:off x="3127296" y="6090791"/>
            <a:ext cx="7315200" cy="3547872"/>
          </a:xfrm>
          <a:custGeom>
            <a:avLst/>
            <a:gdLst/>
            <a:ahLst/>
            <a:cxnLst/>
            <a:rect l="l" t="t" r="r" b="b"/>
            <a:pathLst>
              <a:path w="7315200" h="3547872">
                <a:moveTo>
                  <a:pt x="0" y="0"/>
                </a:moveTo>
                <a:lnTo>
                  <a:pt x="7315200" y="0"/>
                </a:lnTo>
                <a:lnTo>
                  <a:pt x="7315200" y="3547872"/>
                </a:lnTo>
                <a:lnTo>
                  <a:pt x="0" y="35478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9" name="Group 9"/>
          <p:cNvGrpSpPr/>
          <p:nvPr/>
        </p:nvGrpSpPr>
        <p:grpSpPr>
          <a:xfrm rot="-3711443">
            <a:off x="10051430" y="5836867"/>
            <a:ext cx="723620" cy="633167"/>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54090"/>
            </a:solidFill>
          </p:spPr>
        </p:sp>
        <p:sp>
          <p:nvSpPr>
            <p:cNvPr id="11" name="TextBox 11"/>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850726" y="1028700"/>
            <a:ext cx="10154480" cy="7425464"/>
          </a:xfrm>
          <a:custGeom>
            <a:avLst/>
            <a:gdLst/>
            <a:ahLst/>
            <a:cxnLst/>
            <a:rect l="l" t="t" r="r" b="b"/>
            <a:pathLst>
              <a:path w="10154480" h="7425464">
                <a:moveTo>
                  <a:pt x="0" y="0"/>
                </a:moveTo>
                <a:lnTo>
                  <a:pt x="10154481" y="0"/>
                </a:lnTo>
                <a:lnTo>
                  <a:pt x="10154481" y="7425464"/>
                </a:lnTo>
                <a:lnTo>
                  <a:pt x="0" y="74254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rot="-923252">
            <a:off x="2349452" y="3782594"/>
            <a:ext cx="8081488" cy="2718693"/>
          </a:xfrm>
          <a:prstGeom prst="rect">
            <a:avLst/>
          </a:prstGeom>
        </p:spPr>
        <p:txBody>
          <a:bodyPr wrap="square" lIns="0" tIns="0" rIns="0" bIns="0" rtlCol="0" anchor="t">
            <a:spAutoFit/>
          </a:bodyPr>
          <a:lstStyle/>
          <a:p>
            <a:pPr algn="ctr">
              <a:lnSpc>
                <a:spcPts val="10645"/>
              </a:lnSpc>
            </a:pPr>
            <a:r>
              <a:rPr lang="en-US" sz="7200" dirty="0">
                <a:solidFill>
                  <a:srgbClr val="FACC48"/>
                </a:solidFill>
                <a:latin typeface="Waterlily"/>
              </a:rPr>
              <a:t>RECOMMENDED</a:t>
            </a:r>
            <a:r>
              <a:rPr lang="en-US" sz="8871" dirty="0">
                <a:solidFill>
                  <a:srgbClr val="FACC48"/>
                </a:solidFill>
                <a:latin typeface="Waterlily"/>
              </a:rPr>
              <a:t> </a:t>
            </a:r>
          </a:p>
          <a:p>
            <a:pPr algn="ctr">
              <a:lnSpc>
                <a:spcPts val="10645"/>
              </a:lnSpc>
            </a:pPr>
            <a:r>
              <a:rPr lang="en-US" sz="7200" dirty="0">
                <a:solidFill>
                  <a:srgbClr val="FACC48"/>
                </a:solidFill>
                <a:latin typeface="Waterlily"/>
              </a:rPr>
              <a:t>READING</a:t>
            </a:r>
          </a:p>
        </p:txBody>
      </p:sp>
      <p:grpSp>
        <p:nvGrpSpPr>
          <p:cNvPr id="14" name="Group 14"/>
          <p:cNvGrpSpPr/>
          <p:nvPr/>
        </p:nvGrpSpPr>
        <p:grpSpPr>
          <a:xfrm rot="-5400000">
            <a:off x="6388220" y="5584387"/>
            <a:ext cx="268857" cy="7839695"/>
            <a:chOff x="0" y="0"/>
            <a:chExt cx="70810" cy="2064776"/>
          </a:xfrm>
        </p:grpSpPr>
        <p:sp>
          <p:nvSpPr>
            <p:cNvPr id="15" name="Freeform 15"/>
            <p:cNvSpPr/>
            <p:nvPr/>
          </p:nvSpPr>
          <p:spPr>
            <a:xfrm>
              <a:off x="0" y="0"/>
              <a:ext cx="70810" cy="2064776"/>
            </a:xfrm>
            <a:custGeom>
              <a:avLst/>
              <a:gdLst/>
              <a:ahLst/>
              <a:cxnLst/>
              <a:rect l="l" t="t" r="r" b="b"/>
              <a:pathLst>
                <a:path w="70810" h="2064776">
                  <a:moveTo>
                    <a:pt x="0" y="0"/>
                  </a:moveTo>
                  <a:lnTo>
                    <a:pt x="70810" y="0"/>
                  </a:lnTo>
                  <a:lnTo>
                    <a:pt x="70810" y="2064776"/>
                  </a:lnTo>
                  <a:lnTo>
                    <a:pt x="0" y="2064776"/>
                  </a:lnTo>
                  <a:close/>
                </a:path>
              </a:pathLst>
            </a:custGeom>
            <a:solidFill>
              <a:srgbClr val="254090"/>
            </a:solidFill>
          </p:spPr>
        </p:sp>
        <p:sp>
          <p:nvSpPr>
            <p:cNvPr id="16" name="TextBox 16"/>
            <p:cNvSpPr txBox="1"/>
            <p:nvPr/>
          </p:nvSpPr>
          <p:spPr>
            <a:xfrm>
              <a:off x="0" y="-38100"/>
              <a:ext cx="70810" cy="2102876"/>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450428" y="8816555"/>
            <a:ext cx="3238474" cy="553251"/>
            <a:chOff x="0" y="0"/>
            <a:chExt cx="852931" cy="145712"/>
          </a:xfrm>
        </p:grpSpPr>
        <p:sp>
          <p:nvSpPr>
            <p:cNvPr id="18" name="Freeform 18"/>
            <p:cNvSpPr/>
            <p:nvPr/>
          </p:nvSpPr>
          <p:spPr>
            <a:xfrm>
              <a:off x="0" y="0"/>
              <a:ext cx="852931" cy="145712"/>
            </a:xfrm>
            <a:custGeom>
              <a:avLst/>
              <a:gdLst/>
              <a:ahLst/>
              <a:cxnLst/>
              <a:rect l="l" t="t" r="r" b="b"/>
              <a:pathLst>
                <a:path w="852931" h="145712">
                  <a:moveTo>
                    <a:pt x="426466" y="0"/>
                  </a:moveTo>
                  <a:lnTo>
                    <a:pt x="852931" y="145712"/>
                  </a:lnTo>
                  <a:lnTo>
                    <a:pt x="0" y="145712"/>
                  </a:lnTo>
                  <a:lnTo>
                    <a:pt x="426466" y="0"/>
                  </a:lnTo>
                  <a:close/>
                </a:path>
              </a:pathLst>
            </a:custGeom>
            <a:solidFill>
              <a:srgbClr val="254090"/>
            </a:solidFill>
          </p:spPr>
        </p:sp>
        <p:sp>
          <p:nvSpPr>
            <p:cNvPr id="19" name="TextBox 19"/>
            <p:cNvSpPr txBox="1"/>
            <p:nvPr/>
          </p:nvSpPr>
          <p:spPr>
            <a:xfrm>
              <a:off x="133271" y="29552"/>
              <a:ext cx="586390" cy="105752"/>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5308239">
            <a:off x="2602705" y="8224565"/>
            <a:ext cx="1543050" cy="1350169"/>
            <a:chOff x="0" y="0"/>
            <a:chExt cx="812800" cy="711200"/>
          </a:xfrm>
        </p:grpSpPr>
        <p:sp>
          <p:nvSpPr>
            <p:cNvPr id="21" name="Freeform 2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54090"/>
            </a:solidFill>
          </p:spPr>
        </p:sp>
        <p:sp>
          <p:nvSpPr>
            <p:cNvPr id="22" name="TextBox 22"/>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7766733" y="8816555"/>
            <a:ext cx="3238474" cy="553251"/>
            <a:chOff x="0" y="0"/>
            <a:chExt cx="852931" cy="145712"/>
          </a:xfrm>
        </p:grpSpPr>
        <p:sp>
          <p:nvSpPr>
            <p:cNvPr id="24" name="Freeform 24"/>
            <p:cNvSpPr/>
            <p:nvPr/>
          </p:nvSpPr>
          <p:spPr>
            <a:xfrm>
              <a:off x="0" y="0"/>
              <a:ext cx="852931" cy="145712"/>
            </a:xfrm>
            <a:custGeom>
              <a:avLst/>
              <a:gdLst/>
              <a:ahLst/>
              <a:cxnLst/>
              <a:rect l="l" t="t" r="r" b="b"/>
              <a:pathLst>
                <a:path w="852931" h="145712">
                  <a:moveTo>
                    <a:pt x="426466" y="0"/>
                  </a:moveTo>
                  <a:lnTo>
                    <a:pt x="852931" y="145712"/>
                  </a:lnTo>
                  <a:lnTo>
                    <a:pt x="0" y="145712"/>
                  </a:lnTo>
                  <a:lnTo>
                    <a:pt x="426466" y="0"/>
                  </a:lnTo>
                  <a:close/>
                </a:path>
              </a:pathLst>
            </a:custGeom>
            <a:solidFill>
              <a:srgbClr val="254090"/>
            </a:solidFill>
          </p:spPr>
        </p:sp>
        <p:sp>
          <p:nvSpPr>
            <p:cNvPr id="25" name="TextBox 25"/>
            <p:cNvSpPr txBox="1"/>
            <p:nvPr/>
          </p:nvSpPr>
          <p:spPr>
            <a:xfrm>
              <a:off x="133271" y="29552"/>
              <a:ext cx="586390" cy="105752"/>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5399999">
            <a:off x="9191905" y="8141470"/>
            <a:ext cx="1543050" cy="1350169"/>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54090"/>
            </a:solidFill>
          </p:spPr>
        </p:sp>
        <p:sp>
          <p:nvSpPr>
            <p:cNvPr id="28" name="TextBox 28"/>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3EEF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18233"/>
            <a:ext cx="5356044" cy="8240067"/>
            <a:chOff x="0" y="0"/>
            <a:chExt cx="7141392" cy="10986757"/>
          </a:xfrm>
        </p:grpSpPr>
        <p:sp>
          <p:nvSpPr>
            <p:cNvPr id="3" name="Freeform 3"/>
            <p:cNvSpPr/>
            <p:nvPr/>
          </p:nvSpPr>
          <p:spPr>
            <a:xfrm>
              <a:off x="748671" y="671216"/>
              <a:ext cx="5877340" cy="9644324"/>
            </a:xfrm>
            <a:custGeom>
              <a:avLst/>
              <a:gdLst/>
              <a:ahLst/>
              <a:cxnLst/>
              <a:rect l="l" t="t" r="r" b="b"/>
              <a:pathLst>
                <a:path w="5877340" h="9644324">
                  <a:moveTo>
                    <a:pt x="0" y="0"/>
                  </a:moveTo>
                  <a:lnTo>
                    <a:pt x="5877340" y="0"/>
                  </a:lnTo>
                  <a:lnTo>
                    <a:pt x="5877340" y="9644324"/>
                  </a:lnTo>
                  <a:lnTo>
                    <a:pt x="0" y="9644324"/>
                  </a:lnTo>
                  <a:lnTo>
                    <a:pt x="0" y="0"/>
                  </a:lnTo>
                  <a:close/>
                </a:path>
              </a:pathLst>
            </a:custGeom>
            <a:blipFill>
              <a:blip r:embed="rId3"/>
              <a:stretch>
                <a:fillRect t="-847" r="-4150" b="-59"/>
              </a:stretch>
            </a:blipFill>
          </p:spPr>
        </p:sp>
        <p:sp>
          <p:nvSpPr>
            <p:cNvPr id="4" name="Freeform 4"/>
            <p:cNvSpPr/>
            <p:nvPr/>
          </p:nvSpPr>
          <p:spPr>
            <a:xfrm rot="5400000">
              <a:off x="-1922682" y="1922682"/>
              <a:ext cx="10986757" cy="7141392"/>
            </a:xfrm>
            <a:custGeom>
              <a:avLst/>
              <a:gdLst/>
              <a:ahLst/>
              <a:cxnLst/>
              <a:rect l="l" t="t" r="r" b="b"/>
              <a:pathLst>
                <a:path w="10986757" h="7141392">
                  <a:moveTo>
                    <a:pt x="0" y="0"/>
                  </a:moveTo>
                  <a:lnTo>
                    <a:pt x="10986756" y="0"/>
                  </a:lnTo>
                  <a:lnTo>
                    <a:pt x="10986756" y="7141392"/>
                  </a:lnTo>
                  <a:lnTo>
                    <a:pt x="0" y="71413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5" name="TextBox 5"/>
          <p:cNvSpPr txBox="1"/>
          <p:nvPr/>
        </p:nvSpPr>
        <p:spPr>
          <a:xfrm>
            <a:off x="6781668" y="1037283"/>
            <a:ext cx="10477632" cy="6723380"/>
          </a:xfrm>
          <a:prstGeom prst="rect">
            <a:avLst/>
          </a:prstGeom>
        </p:spPr>
        <p:txBody>
          <a:bodyPr lIns="0" tIns="0" rIns="0" bIns="0" rtlCol="0" anchor="t">
            <a:spAutoFit/>
          </a:bodyPr>
          <a:lstStyle/>
          <a:p>
            <a:pPr>
              <a:lnSpc>
                <a:spcPts val="6669"/>
              </a:lnSpc>
            </a:pPr>
            <a:r>
              <a:rPr lang="en-US" sz="5799">
                <a:solidFill>
                  <a:srgbClr val="293F8D"/>
                </a:solidFill>
                <a:latin typeface="Waterlily"/>
              </a:rPr>
              <a:t>“Coverture...denoted a system of sex-specific marital duties in which wives were thought to owe their husbands services such as childbearing and homemaking. In return, the legal tradition presumed that husbands provided their wives with shelter and financial support.”</a:t>
            </a:r>
          </a:p>
        </p:txBody>
      </p:sp>
      <p:sp>
        <p:nvSpPr>
          <p:cNvPr id="6" name="TextBox 6"/>
          <p:cNvSpPr txBox="1"/>
          <p:nvPr/>
        </p:nvSpPr>
        <p:spPr>
          <a:xfrm>
            <a:off x="6781668" y="8022109"/>
            <a:ext cx="10477632" cy="1236191"/>
          </a:xfrm>
          <a:prstGeom prst="rect">
            <a:avLst/>
          </a:prstGeom>
        </p:spPr>
        <p:txBody>
          <a:bodyPr lIns="0" tIns="0" rIns="0" bIns="0" rtlCol="0" anchor="t">
            <a:spAutoFit/>
          </a:bodyPr>
          <a:lstStyle/>
          <a:p>
            <a:pPr>
              <a:lnSpc>
                <a:spcPts val="4830"/>
              </a:lnSpc>
            </a:pPr>
            <a:r>
              <a:rPr lang="en-US" sz="4200" u="sng">
                <a:solidFill>
                  <a:srgbClr val="3D1018"/>
                </a:solidFill>
                <a:latin typeface="Canva Student Font"/>
                <a:hlinkClick r:id="rId6" tooltip="https://www.nebraskapress.unl.edu/nebraska/9781496215567/"/>
              </a:rPr>
              <a:t>Rebecca DeWolf, Gendered Citizenship: The Original Conflict Over the Equal Rights Amendment, 1920-1963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6760"/>
        </a:solidFill>
        <a:effectLst/>
      </p:bgPr>
    </p:bg>
    <p:spTree>
      <p:nvGrpSpPr>
        <p:cNvPr id="1" name=""/>
        <p:cNvGrpSpPr/>
        <p:nvPr/>
      </p:nvGrpSpPr>
      <p:grpSpPr>
        <a:xfrm>
          <a:off x="0" y="0"/>
          <a:ext cx="0" cy="0"/>
          <a:chOff x="0" y="0"/>
          <a:chExt cx="0" cy="0"/>
        </a:xfrm>
      </p:grpSpPr>
      <p:grpSp>
        <p:nvGrpSpPr>
          <p:cNvPr id="2" name="Group 2"/>
          <p:cNvGrpSpPr/>
          <p:nvPr/>
        </p:nvGrpSpPr>
        <p:grpSpPr>
          <a:xfrm>
            <a:off x="11903256" y="1028700"/>
            <a:ext cx="5356044" cy="8240067"/>
            <a:chOff x="0" y="0"/>
            <a:chExt cx="7141392" cy="10986757"/>
          </a:xfrm>
        </p:grpSpPr>
        <p:sp>
          <p:nvSpPr>
            <p:cNvPr id="3" name="Freeform 3"/>
            <p:cNvSpPr/>
            <p:nvPr/>
          </p:nvSpPr>
          <p:spPr>
            <a:xfrm>
              <a:off x="774853" y="838904"/>
              <a:ext cx="5591686" cy="9308949"/>
            </a:xfrm>
            <a:custGeom>
              <a:avLst/>
              <a:gdLst/>
              <a:ahLst/>
              <a:cxnLst/>
              <a:rect l="l" t="t" r="r" b="b"/>
              <a:pathLst>
                <a:path w="5591686" h="9308949">
                  <a:moveTo>
                    <a:pt x="0" y="0"/>
                  </a:moveTo>
                  <a:lnTo>
                    <a:pt x="5591686" y="0"/>
                  </a:lnTo>
                  <a:lnTo>
                    <a:pt x="5591686" y="9308949"/>
                  </a:lnTo>
                  <a:lnTo>
                    <a:pt x="0" y="9308949"/>
                  </a:lnTo>
                  <a:lnTo>
                    <a:pt x="0" y="0"/>
                  </a:lnTo>
                  <a:close/>
                </a:path>
              </a:pathLst>
            </a:custGeom>
            <a:blipFill>
              <a:blip r:embed="rId3"/>
              <a:stretch>
                <a:fillRect l="-4059" r="-3818"/>
              </a:stretch>
            </a:blipFill>
          </p:spPr>
        </p:sp>
        <p:sp>
          <p:nvSpPr>
            <p:cNvPr id="4" name="Freeform 4"/>
            <p:cNvSpPr/>
            <p:nvPr/>
          </p:nvSpPr>
          <p:spPr>
            <a:xfrm rot="5400000">
              <a:off x="-1922682" y="1922682"/>
              <a:ext cx="10986757" cy="7141392"/>
            </a:xfrm>
            <a:custGeom>
              <a:avLst/>
              <a:gdLst/>
              <a:ahLst/>
              <a:cxnLst/>
              <a:rect l="l" t="t" r="r" b="b"/>
              <a:pathLst>
                <a:path w="10986757" h="7141392">
                  <a:moveTo>
                    <a:pt x="0" y="0"/>
                  </a:moveTo>
                  <a:lnTo>
                    <a:pt x="10986756" y="0"/>
                  </a:lnTo>
                  <a:lnTo>
                    <a:pt x="10986756" y="7141392"/>
                  </a:lnTo>
                  <a:lnTo>
                    <a:pt x="0" y="71413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5" name="TextBox 5"/>
          <p:cNvSpPr txBox="1"/>
          <p:nvPr/>
        </p:nvSpPr>
        <p:spPr>
          <a:xfrm>
            <a:off x="945646" y="333917"/>
            <a:ext cx="10523079" cy="2647922"/>
          </a:xfrm>
          <a:prstGeom prst="rect">
            <a:avLst/>
          </a:prstGeom>
        </p:spPr>
        <p:txBody>
          <a:bodyPr lIns="0" tIns="0" rIns="0" bIns="0" rtlCol="0" anchor="t">
            <a:spAutoFit/>
          </a:bodyPr>
          <a:lstStyle/>
          <a:p>
            <a:pPr algn="r">
              <a:lnSpc>
                <a:spcPts val="6900"/>
              </a:lnSpc>
            </a:pPr>
            <a:r>
              <a:rPr lang="en-US" sz="6000">
                <a:solidFill>
                  <a:srgbClr val="000000"/>
                </a:solidFill>
                <a:latin typeface="Canva Student Font"/>
              </a:rPr>
              <a:t>Enslaved women’s bodies were legally owned by enslavers &amp; laid the groundwork for state sanctioned violence against women</a:t>
            </a:r>
          </a:p>
        </p:txBody>
      </p:sp>
      <p:sp>
        <p:nvSpPr>
          <p:cNvPr id="6" name="TextBox 6"/>
          <p:cNvSpPr txBox="1"/>
          <p:nvPr/>
        </p:nvSpPr>
        <p:spPr>
          <a:xfrm>
            <a:off x="923499" y="5101522"/>
            <a:ext cx="10689187" cy="3929605"/>
          </a:xfrm>
          <a:prstGeom prst="rect">
            <a:avLst/>
          </a:prstGeom>
        </p:spPr>
        <p:txBody>
          <a:bodyPr lIns="0" tIns="0" rIns="0" bIns="0" rtlCol="0" anchor="t">
            <a:spAutoFit/>
          </a:bodyPr>
          <a:lstStyle/>
          <a:p>
            <a:pPr algn="r">
              <a:lnSpc>
                <a:spcPts val="6209"/>
              </a:lnSpc>
            </a:pPr>
            <a:r>
              <a:rPr lang="en-US" sz="5399">
                <a:solidFill>
                  <a:srgbClr val="FBFBFA"/>
                </a:solidFill>
                <a:latin typeface="Waterlily"/>
              </a:rPr>
              <a:t>“As far as I can tell, the relationship between Black women and their unborn children created by slavery is the first example of maternal-fetal conflict in American history”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C06381"/>
            </a:solidFill>
          </p:spPr>
        </p:sp>
      </p:grpSp>
      <p:grpSp>
        <p:nvGrpSpPr>
          <p:cNvPr id="4" name="Group 4"/>
          <p:cNvGrpSpPr/>
          <p:nvPr/>
        </p:nvGrpSpPr>
        <p:grpSpPr>
          <a:xfrm>
            <a:off x="7667563" y="617025"/>
            <a:ext cx="10002162" cy="9064650"/>
            <a:chOff x="0" y="0"/>
            <a:chExt cx="13336216" cy="12086200"/>
          </a:xfrm>
        </p:grpSpPr>
        <p:sp>
          <p:nvSpPr>
            <p:cNvPr id="5" name="Freeform 5"/>
            <p:cNvSpPr/>
            <p:nvPr/>
          </p:nvSpPr>
          <p:spPr>
            <a:xfrm>
              <a:off x="13324" y="12700"/>
              <a:ext cx="13309581" cy="12060809"/>
            </a:xfrm>
            <a:custGeom>
              <a:avLst/>
              <a:gdLst/>
              <a:ahLst/>
              <a:cxnLst/>
              <a:rect l="l" t="t" r="r" b="b"/>
              <a:pathLst>
                <a:path w="13309581" h="12060809">
                  <a:moveTo>
                    <a:pt x="0" y="0"/>
                  </a:moveTo>
                  <a:lnTo>
                    <a:pt x="13309581" y="0"/>
                  </a:lnTo>
                  <a:lnTo>
                    <a:pt x="13309581" y="12060809"/>
                  </a:lnTo>
                  <a:lnTo>
                    <a:pt x="0" y="12060809"/>
                  </a:lnTo>
                  <a:close/>
                </a:path>
              </a:pathLst>
            </a:custGeom>
            <a:solidFill>
              <a:srgbClr val="8A3E74"/>
            </a:solidFill>
          </p:spPr>
        </p:sp>
        <p:sp>
          <p:nvSpPr>
            <p:cNvPr id="6" name="Freeform 6"/>
            <p:cNvSpPr/>
            <p:nvPr/>
          </p:nvSpPr>
          <p:spPr>
            <a:xfrm>
              <a:off x="0" y="0"/>
              <a:ext cx="13336228" cy="12086209"/>
            </a:xfrm>
            <a:custGeom>
              <a:avLst/>
              <a:gdLst/>
              <a:ahLst/>
              <a:cxnLst/>
              <a:rect l="l" t="t" r="r" b="b"/>
              <a:pathLst>
                <a:path w="13336228" h="12086209">
                  <a:moveTo>
                    <a:pt x="13324" y="0"/>
                  </a:moveTo>
                  <a:lnTo>
                    <a:pt x="13322905" y="0"/>
                  </a:lnTo>
                  <a:cubicBezTo>
                    <a:pt x="13330231" y="0"/>
                    <a:pt x="13336228" y="5715"/>
                    <a:pt x="13336228" y="12700"/>
                  </a:cubicBezTo>
                  <a:lnTo>
                    <a:pt x="13336228" y="12073509"/>
                  </a:lnTo>
                  <a:cubicBezTo>
                    <a:pt x="13336228" y="12080494"/>
                    <a:pt x="13330231" y="12086209"/>
                    <a:pt x="13322905" y="12086209"/>
                  </a:cubicBezTo>
                  <a:lnTo>
                    <a:pt x="13324" y="12086209"/>
                  </a:lnTo>
                  <a:cubicBezTo>
                    <a:pt x="5996" y="12086209"/>
                    <a:pt x="0" y="12080494"/>
                    <a:pt x="0" y="12073509"/>
                  </a:cubicBezTo>
                  <a:lnTo>
                    <a:pt x="0" y="12700"/>
                  </a:lnTo>
                  <a:cubicBezTo>
                    <a:pt x="0" y="5715"/>
                    <a:pt x="5996" y="0"/>
                    <a:pt x="13324" y="0"/>
                  </a:cubicBezTo>
                  <a:moveTo>
                    <a:pt x="13324" y="25400"/>
                  </a:moveTo>
                  <a:lnTo>
                    <a:pt x="13324" y="12700"/>
                  </a:lnTo>
                  <a:lnTo>
                    <a:pt x="26648" y="12700"/>
                  </a:lnTo>
                  <a:lnTo>
                    <a:pt x="26648" y="12073509"/>
                  </a:lnTo>
                  <a:lnTo>
                    <a:pt x="13324" y="12073509"/>
                  </a:lnTo>
                  <a:lnTo>
                    <a:pt x="13324" y="12060809"/>
                  </a:lnTo>
                  <a:lnTo>
                    <a:pt x="13322905" y="12060809"/>
                  </a:lnTo>
                  <a:lnTo>
                    <a:pt x="13322905" y="12073509"/>
                  </a:lnTo>
                  <a:lnTo>
                    <a:pt x="13309580" y="12073509"/>
                  </a:lnTo>
                  <a:lnTo>
                    <a:pt x="13309580" y="12700"/>
                  </a:lnTo>
                  <a:lnTo>
                    <a:pt x="13322905" y="12700"/>
                  </a:lnTo>
                  <a:lnTo>
                    <a:pt x="13322905" y="25400"/>
                  </a:lnTo>
                  <a:lnTo>
                    <a:pt x="13324" y="25400"/>
                  </a:lnTo>
                  <a:close/>
                </a:path>
              </a:pathLst>
            </a:custGeom>
            <a:solidFill>
              <a:srgbClr val="42625F"/>
            </a:solidFill>
          </p:spPr>
        </p:sp>
      </p:grpSp>
      <p:sp>
        <p:nvSpPr>
          <p:cNvPr id="7" name="Freeform 7"/>
          <p:cNvSpPr/>
          <p:nvPr/>
        </p:nvSpPr>
        <p:spPr>
          <a:xfrm>
            <a:off x="0" y="0"/>
            <a:ext cx="7059454" cy="10287000"/>
          </a:xfrm>
          <a:custGeom>
            <a:avLst/>
            <a:gdLst/>
            <a:ahLst/>
            <a:cxnLst/>
            <a:rect l="l" t="t" r="r" b="b"/>
            <a:pathLst>
              <a:path w="7059454" h="10287000">
                <a:moveTo>
                  <a:pt x="0" y="0"/>
                </a:moveTo>
                <a:lnTo>
                  <a:pt x="7059454" y="0"/>
                </a:lnTo>
                <a:lnTo>
                  <a:pt x="7059454" y="10287000"/>
                </a:lnTo>
                <a:lnTo>
                  <a:pt x="0" y="10287000"/>
                </a:lnTo>
                <a:lnTo>
                  <a:pt x="0" y="0"/>
                </a:lnTo>
                <a:close/>
              </a:path>
            </a:pathLst>
          </a:custGeom>
          <a:blipFill>
            <a:blip r:embed="rId3"/>
            <a:stretch>
              <a:fillRect/>
            </a:stretch>
          </a:blipFill>
        </p:spPr>
      </p:sp>
      <p:sp>
        <p:nvSpPr>
          <p:cNvPr id="8" name="Freeform 8"/>
          <p:cNvSpPr/>
          <p:nvPr/>
        </p:nvSpPr>
        <p:spPr>
          <a:xfrm>
            <a:off x="747013" y="693168"/>
            <a:ext cx="986414" cy="1227002"/>
          </a:xfrm>
          <a:custGeom>
            <a:avLst/>
            <a:gdLst/>
            <a:ahLst/>
            <a:cxnLst/>
            <a:rect l="l" t="t" r="r" b="b"/>
            <a:pathLst>
              <a:path w="986414" h="1227002">
                <a:moveTo>
                  <a:pt x="0" y="0"/>
                </a:moveTo>
                <a:lnTo>
                  <a:pt x="986414" y="0"/>
                </a:lnTo>
                <a:lnTo>
                  <a:pt x="986414" y="1227002"/>
                </a:lnTo>
                <a:lnTo>
                  <a:pt x="0" y="1227002"/>
                </a:lnTo>
                <a:lnTo>
                  <a:pt x="0" y="0"/>
                </a:lnTo>
                <a:close/>
              </a:path>
            </a:pathLst>
          </a:custGeom>
          <a:blipFill>
            <a:blip r:embed="rId4"/>
            <a:stretch>
              <a:fillRect/>
            </a:stretch>
          </a:blipFill>
        </p:spPr>
      </p:sp>
      <p:grpSp>
        <p:nvGrpSpPr>
          <p:cNvPr id="9" name="Group 9"/>
          <p:cNvGrpSpPr/>
          <p:nvPr/>
        </p:nvGrpSpPr>
        <p:grpSpPr>
          <a:xfrm>
            <a:off x="7667563" y="586670"/>
            <a:ext cx="10002162" cy="9095005"/>
            <a:chOff x="0" y="0"/>
            <a:chExt cx="2634314" cy="2395392"/>
          </a:xfrm>
        </p:grpSpPr>
        <p:sp>
          <p:nvSpPr>
            <p:cNvPr id="10" name="Freeform 10"/>
            <p:cNvSpPr/>
            <p:nvPr/>
          </p:nvSpPr>
          <p:spPr>
            <a:xfrm>
              <a:off x="0" y="0"/>
              <a:ext cx="2634314" cy="2395392"/>
            </a:xfrm>
            <a:custGeom>
              <a:avLst/>
              <a:gdLst/>
              <a:ahLst/>
              <a:cxnLst/>
              <a:rect l="l" t="t" r="r" b="b"/>
              <a:pathLst>
                <a:path w="2634314" h="2395392">
                  <a:moveTo>
                    <a:pt x="0" y="0"/>
                  </a:moveTo>
                  <a:lnTo>
                    <a:pt x="2634314" y="0"/>
                  </a:lnTo>
                  <a:lnTo>
                    <a:pt x="2634314" y="2395392"/>
                  </a:lnTo>
                  <a:lnTo>
                    <a:pt x="0" y="2395392"/>
                  </a:lnTo>
                  <a:close/>
                </a:path>
              </a:pathLst>
            </a:custGeom>
            <a:solidFill>
              <a:srgbClr val="000000">
                <a:alpha val="0"/>
              </a:srgbClr>
            </a:solidFill>
            <a:ln w="95250" cap="sq">
              <a:solidFill>
                <a:srgbClr val="42625F"/>
              </a:solidFill>
              <a:prstDash val="solid"/>
              <a:miter/>
            </a:ln>
          </p:spPr>
        </p:sp>
        <p:sp>
          <p:nvSpPr>
            <p:cNvPr id="11" name="TextBox 11"/>
            <p:cNvSpPr txBox="1"/>
            <p:nvPr/>
          </p:nvSpPr>
          <p:spPr>
            <a:xfrm>
              <a:off x="0" y="-38100"/>
              <a:ext cx="2634314" cy="2433492"/>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7901719" y="791980"/>
            <a:ext cx="9533850" cy="8847743"/>
          </a:xfrm>
          <a:prstGeom prst="rect">
            <a:avLst/>
          </a:prstGeom>
        </p:spPr>
        <p:txBody>
          <a:bodyPr lIns="0" tIns="0" rIns="0" bIns="0" rtlCol="0" anchor="t">
            <a:spAutoFit/>
          </a:bodyPr>
          <a:lstStyle/>
          <a:p>
            <a:pPr marL="1213385" lvl="1" indent="-606692" algn="l">
              <a:lnSpc>
                <a:spcPts val="5750"/>
              </a:lnSpc>
              <a:buFont typeface="Arial"/>
              <a:buChar char="•"/>
            </a:pPr>
            <a:r>
              <a:rPr lang="en-US" sz="3600" dirty="0">
                <a:solidFill>
                  <a:srgbClr val="F7C8AD"/>
                </a:solidFill>
                <a:latin typeface="Canva Student Font"/>
              </a:rPr>
              <a:t>From English common law, paternalistic</a:t>
            </a:r>
          </a:p>
          <a:p>
            <a:pPr marL="1213885" lvl="1" indent="-606943" algn="l">
              <a:lnSpc>
                <a:spcPts val="5750"/>
              </a:lnSpc>
              <a:buFont typeface="Arial"/>
              <a:buChar char="•"/>
            </a:pPr>
            <a:r>
              <a:rPr lang="en-US" sz="3600" dirty="0">
                <a:solidFill>
                  <a:srgbClr val="F7C8AD"/>
                </a:solidFill>
                <a:latin typeface="Canva Student Font"/>
              </a:rPr>
              <a:t>Woman’s civil/legal identity transferred to husband upon marriage</a:t>
            </a:r>
          </a:p>
          <a:p>
            <a:pPr marL="1213385" lvl="1" indent="-606692" algn="l">
              <a:lnSpc>
                <a:spcPts val="5750"/>
              </a:lnSpc>
              <a:buFont typeface="Arial"/>
              <a:buChar char="•"/>
            </a:pPr>
            <a:r>
              <a:rPr lang="en-US" sz="3600" dirty="0">
                <a:solidFill>
                  <a:srgbClr val="F7C8AD"/>
                </a:solidFill>
                <a:latin typeface="Canva Student Font"/>
              </a:rPr>
              <a:t>Western states in 19th century</a:t>
            </a:r>
          </a:p>
          <a:p>
            <a:pPr marL="1986282" lvl="2" indent="-662094" algn="l">
              <a:lnSpc>
                <a:spcPts val="5750"/>
              </a:lnSpc>
              <a:buFont typeface="Arial"/>
              <a:buChar char="⚬"/>
            </a:pPr>
            <a:r>
              <a:rPr lang="en-US" sz="3600" dirty="0">
                <a:solidFill>
                  <a:srgbClr val="F7C8AD"/>
                </a:solidFill>
                <a:latin typeface="Canva Student Font"/>
              </a:rPr>
              <a:t>Community property laws</a:t>
            </a:r>
          </a:p>
          <a:p>
            <a:pPr marL="1213385" lvl="1" indent="-606692" algn="l">
              <a:lnSpc>
                <a:spcPts val="5750"/>
              </a:lnSpc>
              <a:buFont typeface="Arial"/>
              <a:buChar char="•"/>
            </a:pPr>
            <a:r>
              <a:rPr lang="en-US" sz="3600" dirty="0">
                <a:solidFill>
                  <a:srgbClr val="F7C8AD"/>
                </a:solidFill>
                <a:latin typeface="Canva Student Font"/>
              </a:rPr>
              <a:t>Pre-Jacksonian era</a:t>
            </a:r>
          </a:p>
          <a:p>
            <a:pPr marL="1986282" lvl="2" indent="-662094" algn="l">
              <a:lnSpc>
                <a:spcPts val="5750"/>
              </a:lnSpc>
              <a:buFont typeface="Arial"/>
              <a:buChar char="⚬"/>
            </a:pPr>
            <a:r>
              <a:rPr lang="en-US" sz="3600" dirty="0">
                <a:solidFill>
                  <a:srgbClr val="F7C8AD"/>
                </a:solidFill>
                <a:latin typeface="Canva Student Font"/>
              </a:rPr>
              <a:t>To participate in politics, you had to own property</a:t>
            </a:r>
          </a:p>
          <a:p>
            <a:pPr marL="1213385" lvl="1" indent="-606692" algn="l">
              <a:lnSpc>
                <a:spcPts val="5750"/>
              </a:lnSpc>
              <a:buFont typeface="Arial"/>
              <a:buChar char="•"/>
            </a:pPr>
            <a:r>
              <a:rPr lang="en-US" sz="3600" dirty="0">
                <a:solidFill>
                  <a:srgbClr val="F7C8AD"/>
                </a:solidFill>
                <a:latin typeface="Canva Student Font"/>
              </a:rPr>
              <a:t>Coverture banned in Planned Parenthood v. Casey (1992)</a:t>
            </a:r>
          </a:p>
          <a:p>
            <a:pPr marL="1986282" lvl="2" indent="-662094" algn="l">
              <a:lnSpc>
                <a:spcPts val="5750"/>
              </a:lnSpc>
              <a:buFont typeface="Arial"/>
              <a:buChar char="⚬"/>
            </a:pPr>
            <a:r>
              <a:rPr lang="en-US" sz="3600" dirty="0">
                <a:solidFill>
                  <a:srgbClr val="F7C8AD"/>
                </a:solidFill>
                <a:latin typeface="Canva Student Font"/>
              </a:rPr>
              <a:t>Casey overturned in Dobbs, did it reintroduce coverture?</a:t>
            </a:r>
          </a:p>
        </p:txBody>
      </p:sp>
      <p:sp>
        <p:nvSpPr>
          <p:cNvPr id="13" name="TextBox 13"/>
          <p:cNvSpPr txBox="1"/>
          <p:nvPr/>
        </p:nvSpPr>
        <p:spPr>
          <a:xfrm>
            <a:off x="747013" y="577145"/>
            <a:ext cx="5565428" cy="1343025"/>
          </a:xfrm>
          <a:prstGeom prst="rect">
            <a:avLst/>
          </a:prstGeom>
        </p:spPr>
        <p:txBody>
          <a:bodyPr lIns="0" tIns="0" rIns="0" bIns="0" rtlCol="0" anchor="t">
            <a:spAutoFit/>
          </a:bodyPr>
          <a:lstStyle/>
          <a:p>
            <a:pPr algn="l">
              <a:lnSpc>
                <a:spcPts val="10559"/>
              </a:lnSpc>
            </a:pPr>
            <a:r>
              <a:rPr lang="en-US" sz="8799">
                <a:solidFill>
                  <a:srgbClr val="8A3E74"/>
                </a:solidFill>
                <a:latin typeface="Waterlily"/>
              </a:rPr>
              <a:t>COVERTURE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F161E"/>
        </a:solidFill>
        <a:effectLst/>
      </p:bgPr>
    </p:bg>
    <p:spTree>
      <p:nvGrpSpPr>
        <p:cNvPr id="1" name=""/>
        <p:cNvGrpSpPr/>
        <p:nvPr/>
      </p:nvGrpSpPr>
      <p:grpSpPr>
        <a:xfrm>
          <a:off x="0" y="0"/>
          <a:ext cx="0" cy="0"/>
          <a:chOff x="0" y="0"/>
          <a:chExt cx="0" cy="0"/>
        </a:xfrm>
      </p:grpSpPr>
      <p:grpSp>
        <p:nvGrpSpPr>
          <p:cNvPr id="2" name="Group 2"/>
          <p:cNvGrpSpPr/>
          <p:nvPr/>
        </p:nvGrpSpPr>
        <p:grpSpPr>
          <a:xfrm>
            <a:off x="1153430" y="1213604"/>
            <a:ext cx="4950860" cy="7547043"/>
            <a:chOff x="0" y="0"/>
            <a:chExt cx="6601147" cy="10062724"/>
          </a:xfrm>
        </p:grpSpPr>
        <p:sp>
          <p:nvSpPr>
            <p:cNvPr id="3" name="Freeform 3"/>
            <p:cNvSpPr/>
            <p:nvPr/>
          </p:nvSpPr>
          <p:spPr>
            <a:xfrm>
              <a:off x="0" y="0"/>
              <a:ext cx="6601147" cy="10062724"/>
            </a:xfrm>
            <a:custGeom>
              <a:avLst/>
              <a:gdLst/>
              <a:ahLst/>
              <a:cxnLst/>
              <a:rect l="l" t="t" r="r" b="b"/>
              <a:pathLst>
                <a:path w="6601147" h="10062724">
                  <a:moveTo>
                    <a:pt x="0" y="0"/>
                  </a:moveTo>
                  <a:lnTo>
                    <a:pt x="6601147" y="0"/>
                  </a:lnTo>
                  <a:lnTo>
                    <a:pt x="6601147" y="10062724"/>
                  </a:lnTo>
                  <a:lnTo>
                    <a:pt x="0" y="10062724"/>
                  </a:lnTo>
                  <a:lnTo>
                    <a:pt x="0" y="0"/>
                  </a:lnTo>
                  <a:close/>
                </a:path>
              </a:pathLst>
            </a:custGeom>
            <a:blipFill>
              <a:blip r:embed="rId2"/>
              <a:stretch>
                <a:fillRect/>
              </a:stretch>
            </a:blipFill>
          </p:spPr>
        </p:sp>
        <p:grpSp>
          <p:nvGrpSpPr>
            <p:cNvPr id="4" name="Group 4"/>
            <p:cNvGrpSpPr/>
            <p:nvPr/>
          </p:nvGrpSpPr>
          <p:grpSpPr>
            <a:xfrm>
              <a:off x="494337" y="9382942"/>
              <a:ext cx="5612474" cy="679782"/>
              <a:chOff x="0" y="0"/>
              <a:chExt cx="1108637" cy="134278"/>
            </a:xfrm>
          </p:grpSpPr>
          <p:sp>
            <p:nvSpPr>
              <p:cNvPr id="5" name="Freeform 5"/>
              <p:cNvSpPr/>
              <p:nvPr/>
            </p:nvSpPr>
            <p:spPr>
              <a:xfrm>
                <a:off x="0" y="0"/>
                <a:ext cx="1108637" cy="134278"/>
              </a:xfrm>
              <a:custGeom>
                <a:avLst/>
                <a:gdLst/>
                <a:ahLst/>
                <a:cxnLst/>
                <a:rect l="l" t="t" r="r" b="b"/>
                <a:pathLst>
                  <a:path w="1108637" h="134278">
                    <a:moveTo>
                      <a:pt x="0" y="0"/>
                    </a:moveTo>
                    <a:lnTo>
                      <a:pt x="1108637" y="0"/>
                    </a:lnTo>
                    <a:lnTo>
                      <a:pt x="1108637" y="134278"/>
                    </a:lnTo>
                    <a:lnTo>
                      <a:pt x="0" y="134278"/>
                    </a:lnTo>
                    <a:close/>
                  </a:path>
                </a:pathLst>
              </a:custGeom>
              <a:solidFill>
                <a:srgbClr val="0F161E"/>
              </a:solidFill>
            </p:spPr>
          </p:sp>
          <p:sp>
            <p:nvSpPr>
              <p:cNvPr id="6" name="TextBox 6"/>
              <p:cNvSpPr txBox="1"/>
              <p:nvPr/>
            </p:nvSpPr>
            <p:spPr>
              <a:xfrm>
                <a:off x="0" y="-38100"/>
                <a:ext cx="1108637" cy="172378"/>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94337" y="0"/>
              <a:ext cx="5612474" cy="679782"/>
              <a:chOff x="0" y="0"/>
              <a:chExt cx="1108637" cy="134278"/>
            </a:xfrm>
          </p:grpSpPr>
          <p:sp>
            <p:nvSpPr>
              <p:cNvPr id="8" name="Freeform 8"/>
              <p:cNvSpPr/>
              <p:nvPr/>
            </p:nvSpPr>
            <p:spPr>
              <a:xfrm>
                <a:off x="0" y="0"/>
                <a:ext cx="1108637" cy="134278"/>
              </a:xfrm>
              <a:custGeom>
                <a:avLst/>
                <a:gdLst/>
                <a:ahLst/>
                <a:cxnLst/>
                <a:rect l="l" t="t" r="r" b="b"/>
                <a:pathLst>
                  <a:path w="1108637" h="134278">
                    <a:moveTo>
                      <a:pt x="0" y="0"/>
                    </a:moveTo>
                    <a:lnTo>
                      <a:pt x="1108637" y="0"/>
                    </a:lnTo>
                    <a:lnTo>
                      <a:pt x="1108637" y="134278"/>
                    </a:lnTo>
                    <a:lnTo>
                      <a:pt x="0" y="134278"/>
                    </a:lnTo>
                    <a:close/>
                  </a:path>
                </a:pathLst>
              </a:custGeom>
              <a:solidFill>
                <a:srgbClr val="0F161E"/>
              </a:solidFill>
            </p:spPr>
          </p:sp>
          <p:sp>
            <p:nvSpPr>
              <p:cNvPr id="9" name="TextBox 9"/>
              <p:cNvSpPr txBox="1"/>
              <p:nvPr/>
            </p:nvSpPr>
            <p:spPr>
              <a:xfrm>
                <a:off x="0" y="-38100"/>
                <a:ext cx="1108637" cy="172378"/>
              </a:xfrm>
              <a:prstGeom prst="rect">
                <a:avLst/>
              </a:prstGeom>
            </p:spPr>
            <p:txBody>
              <a:bodyPr lIns="50800" tIns="50800" rIns="50800" bIns="50800" rtlCol="0" anchor="ctr"/>
              <a:lstStyle/>
              <a:p>
                <a:pPr algn="ctr">
                  <a:lnSpc>
                    <a:spcPts val="2659"/>
                  </a:lnSpc>
                </a:pPr>
                <a:endParaRPr/>
              </a:p>
            </p:txBody>
          </p:sp>
        </p:grpSp>
      </p:grpSp>
      <p:sp>
        <p:nvSpPr>
          <p:cNvPr id="10" name="Freeform 10"/>
          <p:cNvSpPr/>
          <p:nvPr/>
        </p:nvSpPr>
        <p:spPr>
          <a:xfrm rot="5400000">
            <a:off x="-491173" y="2460244"/>
            <a:ext cx="8240067" cy="5356044"/>
          </a:xfrm>
          <a:custGeom>
            <a:avLst/>
            <a:gdLst/>
            <a:ahLst/>
            <a:cxnLst/>
            <a:rect l="l" t="t" r="r" b="b"/>
            <a:pathLst>
              <a:path w="8240067" h="5356044">
                <a:moveTo>
                  <a:pt x="0" y="0"/>
                </a:moveTo>
                <a:lnTo>
                  <a:pt x="8240067" y="0"/>
                </a:lnTo>
                <a:lnTo>
                  <a:pt x="8240067" y="5356044"/>
                </a:lnTo>
                <a:lnTo>
                  <a:pt x="0" y="53560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TextBox 11"/>
          <p:cNvSpPr txBox="1"/>
          <p:nvPr/>
        </p:nvSpPr>
        <p:spPr>
          <a:xfrm>
            <a:off x="6847571" y="266700"/>
            <a:ext cx="10477632" cy="6723072"/>
          </a:xfrm>
          <a:prstGeom prst="rect">
            <a:avLst/>
          </a:prstGeom>
        </p:spPr>
        <p:txBody>
          <a:bodyPr lIns="0" tIns="0" rIns="0" bIns="0" rtlCol="0" anchor="t">
            <a:spAutoFit/>
          </a:bodyPr>
          <a:lstStyle/>
          <a:p>
            <a:pPr>
              <a:lnSpc>
                <a:spcPts val="6669"/>
              </a:lnSpc>
            </a:pPr>
            <a:r>
              <a:rPr lang="en-US" sz="5799">
                <a:solidFill>
                  <a:srgbClr val="F42233"/>
                </a:solidFill>
                <a:latin typeface="Waterlily"/>
              </a:rPr>
              <a:t>“...Vietnam was not just a national security issue, but also a crisis of masculinity…The reassertion of white patriarchy was central to the new “family values” politics, and by the end of the 1970s, the defense of patriarchal power has emerged as an evangelical distinctive.” </a:t>
            </a:r>
          </a:p>
        </p:txBody>
      </p:sp>
      <p:sp>
        <p:nvSpPr>
          <p:cNvPr id="12" name="TextBox 12"/>
          <p:cNvSpPr txBox="1"/>
          <p:nvPr/>
        </p:nvSpPr>
        <p:spPr>
          <a:xfrm>
            <a:off x="6781668" y="7900207"/>
            <a:ext cx="10477632" cy="1206952"/>
          </a:xfrm>
          <a:prstGeom prst="rect">
            <a:avLst/>
          </a:prstGeom>
        </p:spPr>
        <p:txBody>
          <a:bodyPr lIns="0" tIns="0" rIns="0" bIns="0" rtlCol="0" anchor="t">
            <a:spAutoFit/>
          </a:bodyPr>
          <a:lstStyle/>
          <a:p>
            <a:pPr>
              <a:lnSpc>
                <a:spcPts val="4715"/>
              </a:lnSpc>
            </a:pPr>
            <a:r>
              <a:rPr lang="en-US" sz="4100" u="sng">
                <a:solidFill>
                  <a:srgbClr val="D9763F"/>
                </a:solidFill>
                <a:latin typeface="Canva Student Font"/>
              </a:rPr>
              <a:t>Jesus and John Wayne: How White Evangelicals Corrupted a Faith and Fractured a Nation</a:t>
            </a:r>
            <a:r>
              <a:rPr lang="en-US" sz="4100">
                <a:solidFill>
                  <a:srgbClr val="D9763F"/>
                </a:solidFill>
                <a:latin typeface="Canva Student Font"/>
              </a:rPr>
              <a:t> by Kristin Kobes Du Mez, page 12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CA9E8"/>
        </a:solidFill>
        <a:effectLst/>
      </p:bgPr>
    </p:bg>
    <p:spTree>
      <p:nvGrpSpPr>
        <p:cNvPr id="1" name=""/>
        <p:cNvGrpSpPr/>
        <p:nvPr/>
      </p:nvGrpSpPr>
      <p:grpSpPr>
        <a:xfrm>
          <a:off x="0" y="0"/>
          <a:ext cx="0" cy="0"/>
          <a:chOff x="0" y="0"/>
          <a:chExt cx="0" cy="0"/>
        </a:xfrm>
      </p:grpSpPr>
      <p:grpSp>
        <p:nvGrpSpPr>
          <p:cNvPr id="2" name="Group 2"/>
          <p:cNvGrpSpPr/>
          <p:nvPr/>
        </p:nvGrpSpPr>
        <p:grpSpPr>
          <a:xfrm>
            <a:off x="748006" y="1574383"/>
            <a:ext cx="16791987" cy="8240067"/>
            <a:chOff x="0" y="0"/>
            <a:chExt cx="22389316" cy="10986757"/>
          </a:xfrm>
        </p:grpSpPr>
        <p:sp>
          <p:nvSpPr>
            <p:cNvPr id="3" name="Freeform 3"/>
            <p:cNvSpPr/>
            <p:nvPr/>
          </p:nvSpPr>
          <p:spPr>
            <a:xfrm>
              <a:off x="8172848" y="715748"/>
              <a:ext cx="6038919" cy="9555261"/>
            </a:xfrm>
            <a:custGeom>
              <a:avLst/>
              <a:gdLst/>
              <a:ahLst/>
              <a:cxnLst/>
              <a:rect l="l" t="t" r="r" b="b"/>
              <a:pathLst>
                <a:path w="6038919" h="9555261">
                  <a:moveTo>
                    <a:pt x="0" y="0"/>
                  </a:moveTo>
                  <a:lnTo>
                    <a:pt x="6038919" y="0"/>
                  </a:lnTo>
                  <a:lnTo>
                    <a:pt x="6038919" y="9555261"/>
                  </a:lnTo>
                  <a:lnTo>
                    <a:pt x="0" y="9555261"/>
                  </a:lnTo>
                  <a:lnTo>
                    <a:pt x="0" y="0"/>
                  </a:lnTo>
                  <a:close/>
                </a:path>
              </a:pathLst>
            </a:custGeom>
            <a:blipFill>
              <a:blip r:embed="rId3"/>
              <a:stretch>
                <a:fillRect l="-2156" r="-2156"/>
              </a:stretch>
            </a:blipFill>
          </p:spPr>
        </p:sp>
        <p:sp>
          <p:nvSpPr>
            <p:cNvPr id="4" name="Freeform 4"/>
            <p:cNvSpPr/>
            <p:nvPr/>
          </p:nvSpPr>
          <p:spPr>
            <a:xfrm rot="5400000">
              <a:off x="5698929" y="1922682"/>
              <a:ext cx="10986757" cy="7141392"/>
            </a:xfrm>
            <a:custGeom>
              <a:avLst/>
              <a:gdLst/>
              <a:ahLst/>
              <a:cxnLst/>
              <a:rect l="l" t="t" r="r" b="b"/>
              <a:pathLst>
                <a:path w="10986757" h="7141392">
                  <a:moveTo>
                    <a:pt x="0" y="0"/>
                  </a:moveTo>
                  <a:lnTo>
                    <a:pt x="10986756" y="0"/>
                  </a:lnTo>
                  <a:lnTo>
                    <a:pt x="10986756" y="7141392"/>
                  </a:lnTo>
                  <a:lnTo>
                    <a:pt x="0" y="71413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0" y="842010"/>
              <a:ext cx="7304111" cy="9298305"/>
            </a:xfrm>
            <a:prstGeom prst="rect">
              <a:avLst/>
            </a:prstGeom>
          </p:spPr>
          <p:txBody>
            <a:bodyPr lIns="0" tIns="0" rIns="0" bIns="0" rtlCol="0" anchor="t">
              <a:spAutoFit/>
            </a:bodyPr>
            <a:lstStyle/>
            <a:p>
              <a:pPr algn="ctr">
                <a:lnSpc>
                  <a:spcPts val="3277"/>
                </a:lnSpc>
              </a:pPr>
              <a:r>
                <a:rPr lang="en-US" sz="2850">
                  <a:solidFill>
                    <a:srgbClr val="2C3687"/>
                  </a:solidFill>
                  <a:latin typeface="Waterlily"/>
                </a:rPr>
                <a:t>“...other constitutional democracies around the world liberalized abortion access by empowering the government to reduce the reproductive injustices women endured. Abortion bans enforce society’s entitlement to women’s sacrifices as childbearers for the public benefit of reproducing the community, without sufficient government restitution for this unjust enrichment. Reframing the misogyny of banning abortion through the lens of overentitlement opens up new legal paths for defending abortion access without the limiting privacy logic of Roe v. Wade.” Page 88 </a:t>
              </a:r>
            </a:p>
          </p:txBody>
        </p:sp>
        <p:sp>
          <p:nvSpPr>
            <p:cNvPr id="6" name="TextBox 6"/>
            <p:cNvSpPr txBox="1"/>
            <p:nvPr/>
          </p:nvSpPr>
          <p:spPr>
            <a:xfrm>
              <a:off x="15080503" y="940435"/>
              <a:ext cx="7308813" cy="9101455"/>
            </a:xfrm>
            <a:prstGeom prst="rect">
              <a:avLst/>
            </a:prstGeom>
          </p:spPr>
          <p:txBody>
            <a:bodyPr lIns="0" tIns="0" rIns="0" bIns="0" rtlCol="0" anchor="t">
              <a:spAutoFit/>
            </a:bodyPr>
            <a:lstStyle/>
            <a:p>
              <a:pPr algn="ctr">
                <a:lnSpc>
                  <a:spcPts val="4139"/>
                </a:lnSpc>
              </a:pPr>
              <a:r>
                <a:rPr lang="en-US" sz="3599">
                  <a:solidFill>
                    <a:srgbClr val="2C3687"/>
                  </a:solidFill>
                  <a:latin typeface="Waterlily"/>
                </a:rPr>
                <a:t>“...misogyny is best understood through the paradigm of overentitlement rather than through the paradigm of animus….combating misogyny, thus understood, requires the transformation of society’s foundational norms and baseline entitlements, which is why women in countries around the world have pursued constitutional change.” Page 22</a:t>
              </a:r>
            </a:p>
          </p:txBody>
        </p:sp>
      </p:grpSp>
      <p:sp>
        <p:nvSpPr>
          <p:cNvPr id="7" name="TextBox 7"/>
          <p:cNvSpPr txBox="1"/>
          <p:nvPr/>
        </p:nvSpPr>
        <p:spPr>
          <a:xfrm>
            <a:off x="-154493" y="471497"/>
            <a:ext cx="18596986" cy="873125"/>
          </a:xfrm>
          <a:prstGeom prst="rect">
            <a:avLst/>
          </a:prstGeom>
        </p:spPr>
        <p:txBody>
          <a:bodyPr lIns="0" tIns="0" rIns="0" bIns="0" rtlCol="0" anchor="t">
            <a:spAutoFit/>
          </a:bodyPr>
          <a:lstStyle/>
          <a:p>
            <a:pPr algn="ctr">
              <a:lnSpc>
                <a:spcPts val="7000"/>
              </a:lnSpc>
              <a:spcBef>
                <a:spcPct val="0"/>
              </a:spcBef>
            </a:pPr>
            <a:r>
              <a:rPr lang="en-US" sz="5000">
                <a:solidFill>
                  <a:srgbClr val="EFBB43"/>
                </a:solidFill>
                <a:latin typeface="Canva Student Font"/>
              </a:rPr>
              <a:t>Julie Suk: Addressing men’s overentitlement &amp; overempowerment protected by law</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1903256" y="1028700"/>
            <a:ext cx="5356044" cy="8240067"/>
            <a:chOff x="0" y="0"/>
            <a:chExt cx="7141392" cy="10986757"/>
          </a:xfrm>
        </p:grpSpPr>
        <p:sp>
          <p:nvSpPr>
            <p:cNvPr id="3" name="Freeform 3"/>
            <p:cNvSpPr/>
            <p:nvPr/>
          </p:nvSpPr>
          <p:spPr>
            <a:xfrm>
              <a:off x="566491" y="602545"/>
              <a:ext cx="6008411" cy="9795622"/>
            </a:xfrm>
            <a:custGeom>
              <a:avLst/>
              <a:gdLst/>
              <a:ahLst/>
              <a:cxnLst/>
              <a:rect l="l" t="t" r="r" b="b"/>
              <a:pathLst>
                <a:path w="6008411" h="9795622">
                  <a:moveTo>
                    <a:pt x="0" y="0"/>
                  </a:moveTo>
                  <a:lnTo>
                    <a:pt x="6008410" y="0"/>
                  </a:lnTo>
                  <a:lnTo>
                    <a:pt x="6008410" y="9795623"/>
                  </a:lnTo>
                  <a:lnTo>
                    <a:pt x="0" y="9795623"/>
                  </a:lnTo>
                  <a:lnTo>
                    <a:pt x="0" y="0"/>
                  </a:lnTo>
                  <a:close/>
                </a:path>
              </a:pathLst>
            </a:custGeom>
            <a:blipFill>
              <a:blip r:embed="rId2"/>
              <a:stretch>
                <a:fillRect l="-4693" r="-4693"/>
              </a:stretch>
            </a:blipFill>
          </p:spPr>
        </p:sp>
        <p:sp>
          <p:nvSpPr>
            <p:cNvPr id="4" name="Freeform 4"/>
            <p:cNvSpPr/>
            <p:nvPr/>
          </p:nvSpPr>
          <p:spPr>
            <a:xfrm rot="5400000">
              <a:off x="-1922682" y="1922682"/>
              <a:ext cx="10986757" cy="7141392"/>
            </a:xfrm>
            <a:custGeom>
              <a:avLst/>
              <a:gdLst/>
              <a:ahLst/>
              <a:cxnLst/>
              <a:rect l="l" t="t" r="r" b="b"/>
              <a:pathLst>
                <a:path w="10986757" h="7141392">
                  <a:moveTo>
                    <a:pt x="0" y="0"/>
                  </a:moveTo>
                  <a:lnTo>
                    <a:pt x="10986756" y="0"/>
                  </a:lnTo>
                  <a:lnTo>
                    <a:pt x="10986756" y="7141392"/>
                  </a:lnTo>
                  <a:lnTo>
                    <a:pt x="0" y="71413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5" name="TextBox 5"/>
          <p:cNvSpPr txBox="1"/>
          <p:nvPr/>
        </p:nvSpPr>
        <p:spPr>
          <a:xfrm>
            <a:off x="1022526" y="1876896"/>
            <a:ext cx="10477632" cy="6543674"/>
          </a:xfrm>
          <a:prstGeom prst="rect">
            <a:avLst/>
          </a:prstGeom>
        </p:spPr>
        <p:txBody>
          <a:bodyPr lIns="0" tIns="0" rIns="0" bIns="0" rtlCol="0" anchor="t">
            <a:spAutoFit/>
          </a:bodyPr>
          <a:lstStyle/>
          <a:p>
            <a:pPr algn="r">
              <a:lnSpc>
                <a:spcPts val="8624"/>
              </a:lnSpc>
            </a:pPr>
            <a:r>
              <a:rPr lang="en-US" sz="7499" dirty="0">
                <a:solidFill>
                  <a:srgbClr val="B06756"/>
                </a:solidFill>
                <a:latin typeface="Waterlily"/>
              </a:rPr>
              <a:t>“...</a:t>
            </a:r>
            <a:r>
              <a:rPr lang="en-US" sz="7499" dirty="0" err="1">
                <a:solidFill>
                  <a:srgbClr val="B06756"/>
                </a:solidFill>
                <a:latin typeface="Waterlily"/>
              </a:rPr>
              <a:t>biocapitalism</a:t>
            </a:r>
            <a:r>
              <a:rPr lang="en-US" sz="7499" dirty="0">
                <a:solidFill>
                  <a:srgbClr val="B06756"/>
                </a:solidFill>
                <a:latin typeface="Waterlily"/>
              </a:rPr>
              <a:t> relies on reproduction as a racializing process that creates human biological commodities and itself functions as a commodity”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2201E"/>
        </a:solidFill>
        <a:effectLst/>
      </p:bgPr>
    </p:bg>
    <p:spTree>
      <p:nvGrpSpPr>
        <p:cNvPr id="1" name=""/>
        <p:cNvGrpSpPr/>
        <p:nvPr/>
      </p:nvGrpSpPr>
      <p:grpSpPr>
        <a:xfrm>
          <a:off x="0" y="0"/>
          <a:ext cx="0" cy="0"/>
          <a:chOff x="0" y="0"/>
          <a:chExt cx="0" cy="0"/>
        </a:xfrm>
      </p:grpSpPr>
      <p:grpSp>
        <p:nvGrpSpPr>
          <p:cNvPr id="2" name="Group 2"/>
          <p:cNvGrpSpPr/>
          <p:nvPr/>
        </p:nvGrpSpPr>
        <p:grpSpPr>
          <a:xfrm>
            <a:off x="-12650" y="-1777461"/>
            <a:ext cx="9148800" cy="13852389"/>
            <a:chOff x="0" y="0"/>
            <a:chExt cx="12198400" cy="18469852"/>
          </a:xfrm>
        </p:grpSpPr>
        <p:sp>
          <p:nvSpPr>
            <p:cNvPr id="3" name="Freeform 3"/>
            <p:cNvSpPr/>
            <p:nvPr/>
          </p:nvSpPr>
          <p:spPr>
            <a:xfrm>
              <a:off x="0" y="12509033"/>
              <a:ext cx="5960819" cy="5960819"/>
            </a:xfrm>
            <a:custGeom>
              <a:avLst/>
              <a:gdLst/>
              <a:ahLst/>
              <a:cxnLst/>
              <a:rect l="l" t="t" r="r" b="b"/>
              <a:pathLst>
                <a:path w="5960819" h="5960819">
                  <a:moveTo>
                    <a:pt x="0" y="0"/>
                  </a:moveTo>
                  <a:lnTo>
                    <a:pt x="5960819" y="0"/>
                  </a:lnTo>
                  <a:lnTo>
                    <a:pt x="5960819" y="5960819"/>
                  </a:lnTo>
                  <a:lnTo>
                    <a:pt x="0" y="59608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6237581" y="12509033"/>
              <a:ext cx="5960819" cy="5960819"/>
            </a:xfrm>
            <a:custGeom>
              <a:avLst/>
              <a:gdLst/>
              <a:ahLst/>
              <a:cxnLst/>
              <a:rect l="l" t="t" r="r" b="b"/>
              <a:pathLst>
                <a:path w="5960819" h="5960819">
                  <a:moveTo>
                    <a:pt x="0" y="5960819"/>
                  </a:moveTo>
                  <a:lnTo>
                    <a:pt x="5960819" y="5960819"/>
                  </a:lnTo>
                  <a:lnTo>
                    <a:pt x="5960819" y="0"/>
                  </a:lnTo>
                  <a:lnTo>
                    <a:pt x="0" y="0"/>
                  </a:lnTo>
                  <a:lnTo>
                    <a:pt x="0" y="596081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V="1">
              <a:off x="0" y="6125452"/>
              <a:ext cx="5960819" cy="5960819"/>
            </a:xfrm>
            <a:custGeom>
              <a:avLst/>
              <a:gdLst/>
              <a:ahLst/>
              <a:cxnLst/>
              <a:rect l="l" t="t" r="r" b="b"/>
              <a:pathLst>
                <a:path w="5960819" h="5960819">
                  <a:moveTo>
                    <a:pt x="0" y="5960819"/>
                  </a:moveTo>
                  <a:lnTo>
                    <a:pt x="5960819" y="5960819"/>
                  </a:lnTo>
                  <a:lnTo>
                    <a:pt x="5960819" y="0"/>
                  </a:lnTo>
                  <a:lnTo>
                    <a:pt x="0" y="0"/>
                  </a:lnTo>
                  <a:lnTo>
                    <a:pt x="0" y="596081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6231181" y="6125452"/>
              <a:ext cx="5960819" cy="5960819"/>
            </a:xfrm>
            <a:custGeom>
              <a:avLst/>
              <a:gdLst/>
              <a:ahLst/>
              <a:cxnLst/>
              <a:rect l="l" t="t" r="r" b="b"/>
              <a:pathLst>
                <a:path w="5960819" h="5960819">
                  <a:moveTo>
                    <a:pt x="0" y="0"/>
                  </a:moveTo>
                  <a:lnTo>
                    <a:pt x="5960819" y="0"/>
                  </a:lnTo>
                  <a:lnTo>
                    <a:pt x="5960819" y="5960819"/>
                  </a:lnTo>
                  <a:lnTo>
                    <a:pt x="0" y="59608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flipV="1">
              <a:off x="0" y="0"/>
              <a:ext cx="5960819" cy="5960819"/>
            </a:xfrm>
            <a:custGeom>
              <a:avLst/>
              <a:gdLst/>
              <a:ahLst/>
              <a:cxnLst/>
              <a:rect l="l" t="t" r="r" b="b"/>
              <a:pathLst>
                <a:path w="5960819" h="5960819">
                  <a:moveTo>
                    <a:pt x="0" y="5960819"/>
                  </a:moveTo>
                  <a:lnTo>
                    <a:pt x="5960819" y="5960819"/>
                  </a:lnTo>
                  <a:lnTo>
                    <a:pt x="5960819" y="0"/>
                  </a:lnTo>
                  <a:lnTo>
                    <a:pt x="0" y="0"/>
                  </a:lnTo>
                  <a:lnTo>
                    <a:pt x="0" y="596081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6231181" y="0"/>
              <a:ext cx="5960819" cy="5960819"/>
            </a:xfrm>
            <a:custGeom>
              <a:avLst/>
              <a:gdLst/>
              <a:ahLst/>
              <a:cxnLst/>
              <a:rect l="l" t="t" r="r" b="b"/>
              <a:pathLst>
                <a:path w="5960819" h="5960819">
                  <a:moveTo>
                    <a:pt x="0" y="0"/>
                  </a:moveTo>
                  <a:lnTo>
                    <a:pt x="5960819" y="0"/>
                  </a:lnTo>
                  <a:lnTo>
                    <a:pt x="5960819" y="5960819"/>
                  </a:lnTo>
                  <a:lnTo>
                    <a:pt x="0" y="59608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9" name="Group 9"/>
          <p:cNvGrpSpPr/>
          <p:nvPr/>
        </p:nvGrpSpPr>
        <p:grpSpPr>
          <a:xfrm>
            <a:off x="9148800" y="0"/>
            <a:ext cx="9139200" cy="10287000"/>
            <a:chOff x="0" y="0"/>
            <a:chExt cx="12185600" cy="13716000"/>
          </a:xfrm>
        </p:grpSpPr>
        <p:sp>
          <p:nvSpPr>
            <p:cNvPr id="10" name="Freeform 10"/>
            <p:cNvSpPr/>
            <p:nvPr/>
          </p:nvSpPr>
          <p:spPr>
            <a:xfrm>
              <a:off x="0" y="0"/>
              <a:ext cx="12185650" cy="13716000"/>
            </a:xfrm>
            <a:custGeom>
              <a:avLst/>
              <a:gdLst/>
              <a:ahLst/>
              <a:cxnLst/>
              <a:rect l="l" t="t" r="r" b="b"/>
              <a:pathLst>
                <a:path w="12185650" h="13716000">
                  <a:moveTo>
                    <a:pt x="0" y="0"/>
                  </a:moveTo>
                  <a:lnTo>
                    <a:pt x="12185650" y="0"/>
                  </a:lnTo>
                  <a:lnTo>
                    <a:pt x="12185650" y="13716000"/>
                  </a:lnTo>
                  <a:lnTo>
                    <a:pt x="0" y="13716000"/>
                  </a:lnTo>
                  <a:close/>
                </a:path>
              </a:pathLst>
            </a:custGeom>
            <a:solidFill>
              <a:srgbClr val="9E9E9E"/>
            </a:solidFill>
          </p:spPr>
        </p:sp>
      </p:grpSp>
      <p:sp>
        <p:nvSpPr>
          <p:cNvPr id="11" name="Freeform 11"/>
          <p:cNvSpPr/>
          <p:nvPr/>
        </p:nvSpPr>
        <p:spPr>
          <a:xfrm>
            <a:off x="11198480" y="1122892"/>
            <a:ext cx="5072320" cy="8051682"/>
          </a:xfrm>
          <a:custGeom>
            <a:avLst/>
            <a:gdLst/>
            <a:ahLst/>
            <a:cxnLst/>
            <a:rect l="l" t="t" r="r" b="b"/>
            <a:pathLst>
              <a:path w="5072320" h="8051682">
                <a:moveTo>
                  <a:pt x="0" y="0"/>
                </a:moveTo>
                <a:lnTo>
                  <a:pt x="5072320" y="0"/>
                </a:lnTo>
                <a:lnTo>
                  <a:pt x="5072320" y="8051683"/>
                </a:lnTo>
                <a:lnTo>
                  <a:pt x="0" y="8051683"/>
                </a:lnTo>
                <a:lnTo>
                  <a:pt x="0" y="0"/>
                </a:lnTo>
                <a:close/>
              </a:path>
            </a:pathLst>
          </a:custGeom>
          <a:blipFill>
            <a:blip r:embed="rId5"/>
            <a:stretch>
              <a:fillRect l="-11390" r="-20391"/>
            </a:stretch>
          </a:blipFill>
        </p:spPr>
      </p:sp>
      <p:sp>
        <p:nvSpPr>
          <p:cNvPr id="12" name="Freeform 12"/>
          <p:cNvSpPr/>
          <p:nvPr/>
        </p:nvSpPr>
        <p:spPr>
          <a:xfrm rot="5400000">
            <a:off x="9089250" y="2139786"/>
            <a:ext cx="9258300" cy="6017895"/>
          </a:xfrm>
          <a:custGeom>
            <a:avLst/>
            <a:gdLst/>
            <a:ahLst/>
            <a:cxnLst/>
            <a:rect l="l" t="t" r="r" b="b"/>
            <a:pathLst>
              <a:path w="9258300" h="6017895">
                <a:moveTo>
                  <a:pt x="0" y="0"/>
                </a:moveTo>
                <a:lnTo>
                  <a:pt x="9258300" y="0"/>
                </a:lnTo>
                <a:lnTo>
                  <a:pt x="9258300" y="6017895"/>
                </a:lnTo>
                <a:lnTo>
                  <a:pt x="0" y="60178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3" name="Group 13"/>
          <p:cNvGrpSpPr/>
          <p:nvPr/>
        </p:nvGrpSpPr>
        <p:grpSpPr>
          <a:xfrm>
            <a:off x="527567" y="3466511"/>
            <a:ext cx="8068365" cy="3353978"/>
            <a:chOff x="0" y="0"/>
            <a:chExt cx="2047249" cy="851031"/>
          </a:xfrm>
        </p:grpSpPr>
        <p:sp>
          <p:nvSpPr>
            <p:cNvPr id="14" name="Freeform 14"/>
            <p:cNvSpPr/>
            <p:nvPr/>
          </p:nvSpPr>
          <p:spPr>
            <a:xfrm>
              <a:off x="0" y="0"/>
              <a:ext cx="2047249" cy="851031"/>
            </a:xfrm>
            <a:custGeom>
              <a:avLst/>
              <a:gdLst/>
              <a:ahLst/>
              <a:cxnLst/>
              <a:rect l="l" t="t" r="r" b="b"/>
              <a:pathLst>
                <a:path w="2047249" h="851031">
                  <a:moveTo>
                    <a:pt x="0" y="0"/>
                  </a:moveTo>
                  <a:lnTo>
                    <a:pt x="2047249" y="0"/>
                  </a:lnTo>
                  <a:lnTo>
                    <a:pt x="2047249" y="851031"/>
                  </a:lnTo>
                  <a:lnTo>
                    <a:pt x="0" y="851031"/>
                  </a:lnTo>
                  <a:close/>
                </a:path>
              </a:pathLst>
            </a:custGeom>
            <a:solidFill>
              <a:srgbClr val="D7D2BC"/>
            </a:solidFill>
          </p:spPr>
        </p:sp>
        <p:sp>
          <p:nvSpPr>
            <p:cNvPr id="15" name="TextBox 15"/>
            <p:cNvSpPr txBox="1"/>
            <p:nvPr/>
          </p:nvSpPr>
          <p:spPr>
            <a:xfrm>
              <a:off x="0" y="-38100"/>
              <a:ext cx="2047249" cy="88913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527567" y="1019175"/>
            <a:ext cx="8603783" cy="2128788"/>
          </a:xfrm>
          <a:prstGeom prst="rect">
            <a:avLst/>
          </a:prstGeom>
        </p:spPr>
        <p:txBody>
          <a:bodyPr wrap="square" lIns="0" tIns="0" rIns="0" bIns="0" rtlCol="0" anchor="t">
            <a:spAutoFit/>
          </a:bodyPr>
          <a:lstStyle/>
          <a:p>
            <a:pPr algn="l">
              <a:lnSpc>
                <a:spcPts val="8279"/>
              </a:lnSpc>
            </a:pPr>
            <a:r>
              <a:rPr lang="en-US" sz="6899">
                <a:solidFill>
                  <a:srgbClr val="FFFFFF"/>
                </a:solidFill>
                <a:latin typeface="Waterlily"/>
              </a:rPr>
              <a:t>MARY CHURCH TERRELL (1863–1954)</a:t>
            </a:r>
          </a:p>
        </p:txBody>
      </p:sp>
      <p:sp>
        <p:nvSpPr>
          <p:cNvPr id="17" name="TextBox 17"/>
          <p:cNvSpPr txBox="1"/>
          <p:nvPr/>
        </p:nvSpPr>
        <p:spPr>
          <a:xfrm>
            <a:off x="675175" y="3485561"/>
            <a:ext cx="7773150" cy="3255010"/>
          </a:xfrm>
          <a:prstGeom prst="rect">
            <a:avLst/>
          </a:prstGeom>
        </p:spPr>
        <p:txBody>
          <a:bodyPr lIns="0" tIns="0" rIns="0" bIns="0" rtlCol="0" anchor="t">
            <a:spAutoFit/>
          </a:bodyPr>
          <a:lstStyle/>
          <a:p>
            <a:pPr algn="l">
              <a:lnSpc>
                <a:spcPts val="6440"/>
              </a:lnSpc>
            </a:pPr>
            <a:r>
              <a:rPr lang="en-US" sz="5600">
                <a:solidFill>
                  <a:srgbClr val="22201E"/>
                </a:solidFill>
                <a:latin typeface="Canva Student Font"/>
              </a:rPr>
              <a:t>“A white woman has only one handicap to overcome, a great one, true, her sex; a colored woman faces two—her sex and her race”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B1A53"/>
        </a:solidFill>
        <a:effectLst/>
      </p:bgPr>
    </p:bg>
    <p:spTree>
      <p:nvGrpSpPr>
        <p:cNvPr id="1" name=""/>
        <p:cNvGrpSpPr/>
        <p:nvPr/>
      </p:nvGrpSpPr>
      <p:grpSpPr>
        <a:xfrm>
          <a:off x="0" y="0"/>
          <a:ext cx="0" cy="0"/>
          <a:chOff x="0" y="0"/>
          <a:chExt cx="0" cy="0"/>
        </a:xfrm>
      </p:grpSpPr>
      <p:sp>
        <p:nvSpPr>
          <p:cNvPr id="2" name="TextBox 2"/>
          <p:cNvSpPr txBox="1"/>
          <p:nvPr/>
        </p:nvSpPr>
        <p:spPr>
          <a:xfrm>
            <a:off x="6477001" y="885974"/>
            <a:ext cx="10782300" cy="8505527"/>
          </a:xfrm>
          <a:prstGeom prst="rect">
            <a:avLst/>
          </a:prstGeom>
        </p:spPr>
        <p:txBody>
          <a:bodyPr wrap="square" lIns="0" tIns="0" rIns="0" bIns="0" rtlCol="0" anchor="t">
            <a:spAutoFit/>
          </a:bodyPr>
          <a:lstStyle/>
          <a:p>
            <a:pPr algn="ctr">
              <a:lnSpc>
                <a:spcPts val="16747"/>
              </a:lnSpc>
            </a:pPr>
            <a:r>
              <a:rPr lang="en-US" sz="13956">
                <a:solidFill>
                  <a:srgbClr val="35637E"/>
                </a:solidFill>
                <a:latin typeface="Waterlily"/>
              </a:rPr>
              <a:t>RESTELLISM &amp; THE COMSTOCK LAWS</a:t>
            </a:r>
          </a:p>
        </p:txBody>
      </p:sp>
      <p:sp>
        <p:nvSpPr>
          <p:cNvPr id="3" name="TextBox 3"/>
          <p:cNvSpPr txBox="1"/>
          <p:nvPr/>
        </p:nvSpPr>
        <p:spPr>
          <a:xfrm rot="1215046">
            <a:off x="2724751" y="2728830"/>
            <a:ext cx="4029503" cy="721884"/>
          </a:xfrm>
          <a:prstGeom prst="rect">
            <a:avLst/>
          </a:prstGeom>
        </p:spPr>
        <p:txBody>
          <a:bodyPr lIns="0" tIns="0" rIns="0" bIns="0" rtlCol="0" anchor="t">
            <a:spAutoFit/>
          </a:bodyPr>
          <a:lstStyle/>
          <a:p>
            <a:pPr algn="ctr">
              <a:lnSpc>
                <a:spcPts val="5879"/>
              </a:lnSpc>
              <a:spcBef>
                <a:spcPct val="0"/>
              </a:spcBef>
            </a:pPr>
            <a:r>
              <a:rPr lang="en-US" sz="4199">
                <a:solidFill>
                  <a:srgbClr val="FFFFFF"/>
                </a:solidFill>
                <a:latin typeface="Waterlily"/>
              </a:rPr>
              <a:t>abortion</a:t>
            </a:r>
          </a:p>
        </p:txBody>
      </p:sp>
      <p:sp>
        <p:nvSpPr>
          <p:cNvPr id="4" name="TextBox 4"/>
          <p:cNvSpPr txBox="1"/>
          <p:nvPr/>
        </p:nvSpPr>
        <p:spPr>
          <a:xfrm rot="1214256">
            <a:off x="3502046" y="6619268"/>
            <a:ext cx="2419532" cy="1078080"/>
          </a:xfrm>
          <a:prstGeom prst="rect">
            <a:avLst/>
          </a:prstGeom>
        </p:spPr>
        <p:txBody>
          <a:bodyPr lIns="0" tIns="0" rIns="0" bIns="0" rtlCol="0" anchor="t">
            <a:spAutoFit/>
          </a:bodyPr>
          <a:lstStyle/>
          <a:p>
            <a:pPr algn="ctr">
              <a:lnSpc>
                <a:spcPts val="4199"/>
              </a:lnSpc>
            </a:pPr>
            <a:r>
              <a:rPr lang="en-US" sz="4199">
                <a:solidFill>
                  <a:srgbClr val="FFFFFF"/>
                </a:solidFill>
                <a:latin typeface="Waterlily"/>
              </a:rPr>
              <a:t>birth control</a:t>
            </a:r>
          </a:p>
        </p:txBody>
      </p:sp>
      <p:sp>
        <p:nvSpPr>
          <p:cNvPr id="5" name="TextBox 5"/>
          <p:cNvSpPr txBox="1"/>
          <p:nvPr/>
        </p:nvSpPr>
        <p:spPr>
          <a:xfrm rot="1181221">
            <a:off x="3584136" y="4698545"/>
            <a:ext cx="2135052" cy="756617"/>
          </a:xfrm>
          <a:prstGeom prst="rect">
            <a:avLst/>
          </a:prstGeom>
        </p:spPr>
        <p:txBody>
          <a:bodyPr wrap="square" lIns="0" tIns="0" rIns="0" bIns="0" rtlCol="0" anchor="t">
            <a:spAutoFit/>
          </a:bodyPr>
          <a:lstStyle/>
          <a:p>
            <a:pPr algn="ctr">
              <a:lnSpc>
                <a:spcPts val="5880"/>
              </a:lnSpc>
              <a:spcBef>
                <a:spcPct val="0"/>
              </a:spcBef>
            </a:pPr>
            <a:r>
              <a:rPr lang="en-US" sz="4200">
                <a:solidFill>
                  <a:srgbClr val="FFFFFF"/>
                </a:solidFill>
                <a:latin typeface="Waterlily"/>
              </a:rPr>
              <a:t>obscenity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0404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784862" cy="10287000"/>
            <a:chOff x="0" y="0"/>
            <a:chExt cx="11713149" cy="13716000"/>
          </a:xfrm>
        </p:grpSpPr>
        <p:sp>
          <p:nvSpPr>
            <p:cNvPr id="3" name="Freeform 3"/>
            <p:cNvSpPr/>
            <p:nvPr/>
          </p:nvSpPr>
          <p:spPr>
            <a:xfrm>
              <a:off x="0" y="2002851"/>
              <a:ext cx="11713149" cy="11713149"/>
            </a:xfrm>
            <a:custGeom>
              <a:avLst/>
              <a:gdLst/>
              <a:ahLst/>
              <a:cxnLst/>
              <a:rect l="l" t="t" r="r" b="b"/>
              <a:pathLst>
                <a:path w="11713149" h="11713149">
                  <a:moveTo>
                    <a:pt x="0" y="0"/>
                  </a:moveTo>
                  <a:lnTo>
                    <a:pt x="11713149" y="0"/>
                  </a:lnTo>
                  <a:lnTo>
                    <a:pt x="11713149" y="11713149"/>
                  </a:lnTo>
                  <a:lnTo>
                    <a:pt x="0" y="11713149"/>
                  </a:lnTo>
                  <a:lnTo>
                    <a:pt x="0" y="0"/>
                  </a:lnTo>
                  <a:close/>
                </a:path>
              </a:pathLst>
            </a:custGeom>
            <a:blipFill>
              <a:blip r:embed="rId3"/>
              <a:stretch>
                <a:fillRect/>
              </a:stretch>
            </a:blipFill>
          </p:spPr>
        </p:sp>
        <p:sp>
          <p:nvSpPr>
            <p:cNvPr id="4" name="Freeform 4"/>
            <p:cNvSpPr/>
            <p:nvPr/>
          </p:nvSpPr>
          <p:spPr>
            <a:xfrm>
              <a:off x="0" y="0"/>
              <a:ext cx="11713149" cy="3466120"/>
            </a:xfrm>
            <a:custGeom>
              <a:avLst/>
              <a:gdLst/>
              <a:ahLst/>
              <a:cxnLst/>
              <a:rect l="l" t="t" r="r" b="b"/>
              <a:pathLst>
                <a:path w="11713149" h="3466120">
                  <a:moveTo>
                    <a:pt x="0" y="0"/>
                  </a:moveTo>
                  <a:lnTo>
                    <a:pt x="11713149" y="0"/>
                  </a:lnTo>
                  <a:lnTo>
                    <a:pt x="11713149" y="3466120"/>
                  </a:lnTo>
                  <a:lnTo>
                    <a:pt x="0" y="3466120"/>
                  </a:lnTo>
                  <a:lnTo>
                    <a:pt x="0" y="0"/>
                  </a:lnTo>
                  <a:close/>
                </a:path>
              </a:pathLst>
            </a:custGeom>
            <a:blipFill>
              <a:blip r:embed="rId3"/>
              <a:stretch>
                <a:fillRect b="-237932"/>
              </a:stretch>
            </a:blipFill>
          </p:spPr>
        </p:sp>
      </p:grpSp>
      <p:sp>
        <p:nvSpPr>
          <p:cNvPr id="5" name="Freeform 5"/>
          <p:cNvSpPr/>
          <p:nvPr/>
        </p:nvSpPr>
        <p:spPr>
          <a:xfrm>
            <a:off x="689503" y="764326"/>
            <a:ext cx="1068739" cy="2316953"/>
          </a:xfrm>
          <a:custGeom>
            <a:avLst/>
            <a:gdLst/>
            <a:ahLst/>
            <a:cxnLst/>
            <a:rect l="l" t="t" r="r" b="b"/>
            <a:pathLst>
              <a:path w="1068739" h="2316953">
                <a:moveTo>
                  <a:pt x="0" y="0"/>
                </a:moveTo>
                <a:lnTo>
                  <a:pt x="1068739" y="0"/>
                </a:lnTo>
                <a:lnTo>
                  <a:pt x="1068739" y="2316953"/>
                </a:lnTo>
                <a:lnTo>
                  <a:pt x="0" y="2316953"/>
                </a:lnTo>
                <a:lnTo>
                  <a:pt x="0" y="0"/>
                </a:lnTo>
                <a:close/>
              </a:path>
            </a:pathLst>
          </a:custGeom>
          <a:blipFill>
            <a:blip r:embed="rId4"/>
            <a:stretch>
              <a:fillRect r="-361808" b="-105722"/>
            </a:stretch>
          </a:blipFill>
        </p:spPr>
      </p:sp>
      <p:sp>
        <p:nvSpPr>
          <p:cNvPr id="6" name="Freeform 6"/>
          <p:cNvSpPr/>
          <p:nvPr/>
        </p:nvSpPr>
        <p:spPr>
          <a:xfrm>
            <a:off x="1333967" y="1205275"/>
            <a:ext cx="2399114" cy="1435054"/>
          </a:xfrm>
          <a:custGeom>
            <a:avLst/>
            <a:gdLst/>
            <a:ahLst/>
            <a:cxnLst/>
            <a:rect l="l" t="t" r="r" b="b"/>
            <a:pathLst>
              <a:path w="2399114" h="1435054">
                <a:moveTo>
                  <a:pt x="0" y="0"/>
                </a:moveTo>
                <a:lnTo>
                  <a:pt x="2399115" y="0"/>
                </a:lnTo>
                <a:lnTo>
                  <a:pt x="2399115" y="1435054"/>
                </a:lnTo>
                <a:lnTo>
                  <a:pt x="0" y="1435054"/>
                </a:lnTo>
                <a:lnTo>
                  <a:pt x="0" y="0"/>
                </a:lnTo>
                <a:close/>
              </a:path>
            </a:pathLst>
          </a:custGeom>
          <a:blipFill>
            <a:blip r:embed="rId4"/>
            <a:stretch>
              <a:fillRect t="-61454"/>
            </a:stretch>
          </a:blipFill>
        </p:spPr>
      </p:sp>
      <p:sp>
        <p:nvSpPr>
          <p:cNvPr id="7" name="Freeform 7"/>
          <p:cNvSpPr/>
          <p:nvPr/>
        </p:nvSpPr>
        <p:spPr>
          <a:xfrm>
            <a:off x="3419760" y="1205275"/>
            <a:ext cx="2399114" cy="1435054"/>
          </a:xfrm>
          <a:custGeom>
            <a:avLst/>
            <a:gdLst/>
            <a:ahLst/>
            <a:cxnLst/>
            <a:rect l="l" t="t" r="r" b="b"/>
            <a:pathLst>
              <a:path w="2399114" h="1435054">
                <a:moveTo>
                  <a:pt x="0" y="0"/>
                </a:moveTo>
                <a:lnTo>
                  <a:pt x="2399114" y="0"/>
                </a:lnTo>
                <a:lnTo>
                  <a:pt x="2399114" y="1435054"/>
                </a:lnTo>
                <a:lnTo>
                  <a:pt x="0" y="1435054"/>
                </a:lnTo>
                <a:lnTo>
                  <a:pt x="0" y="0"/>
                </a:lnTo>
                <a:close/>
              </a:path>
            </a:pathLst>
          </a:custGeom>
          <a:blipFill>
            <a:blip r:embed="rId4"/>
            <a:stretch>
              <a:fillRect t="-61454"/>
            </a:stretch>
          </a:blipFill>
        </p:spPr>
      </p:sp>
      <p:sp>
        <p:nvSpPr>
          <p:cNvPr id="8" name="Freeform 8"/>
          <p:cNvSpPr/>
          <p:nvPr/>
        </p:nvSpPr>
        <p:spPr>
          <a:xfrm>
            <a:off x="5567318" y="1205275"/>
            <a:ext cx="2399114" cy="1435054"/>
          </a:xfrm>
          <a:custGeom>
            <a:avLst/>
            <a:gdLst/>
            <a:ahLst/>
            <a:cxnLst/>
            <a:rect l="l" t="t" r="r" b="b"/>
            <a:pathLst>
              <a:path w="2399114" h="1435054">
                <a:moveTo>
                  <a:pt x="0" y="0"/>
                </a:moveTo>
                <a:lnTo>
                  <a:pt x="2399114" y="0"/>
                </a:lnTo>
                <a:lnTo>
                  <a:pt x="2399114" y="1435054"/>
                </a:lnTo>
                <a:lnTo>
                  <a:pt x="0" y="1435054"/>
                </a:lnTo>
                <a:lnTo>
                  <a:pt x="0" y="0"/>
                </a:lnTo>
                <a:close/>
              </a:path>
            </a:pathLst>
          </a:custGeom>
          <a:blipFill>
            <a:blip r:embed="rId4"/>
            <a:stretch>
              <a:fillRect t="-61454"/>
            </a:stretch>
          </a:blipFill>
        </p:spPr>
      </p:sp>
      <p:sp>
        <p:nvSpPr>
          <p:cNvPr id="9" name="Freeform 9"/>
          <p:cNvSpPr/>
          <p:nvPr/>
        </p:nvSpPr>
        <p:spPr>
          <a:xfrm>
            <a:off x="3733082" y="764326"/>
            <a:ext cx="1485943" cy="1435054"/>
          </a:xfrm>
          <a:custGeom>
            <a:avLst/>
            <a:gdLst/>
            <a:ahLst/>
            <a:cxnLst/>
            <a:rect l="l" t="t" r="r" b="b"/>
            <a:pathLst>
              <a:path w="1485943" h="1435054">
                <a:moveTo>
                  <a:pt x="0" y="0"/>
                </a:moveTo>
                <a:lnTo>
                  <a:pt x="1485942" y="0"/>
                </a:lnTo>
                <a:lnTo>
                  <a:pt x="1485942" y="1435054"/>
                </a:lnTo>
                <a:lnTo>
                  <a:pt x="0" y="1435054"/>
                </a:lnTo>
                <a:lnTo>
                  <a:pt x="0" y="0"/>
                </a:lnTo>
                <a:close/>
              </a:path>
            </a:pathLst>
          </a:custGeom>
          <a:blipFill>
            <a:blip r:embed="rId4"/>
            <a:stretch>
              <a:fillRect/>
            </a:stretch>
          </a:blipFill>
        </p:spPr>
      </p:sp>
      <p:grpSp>
        <p:nvGrpSpPr>
          <p:cNvPr id="10" name="Group 10"/>
          <p:cNvGrpSpPr/>
          <p:nvPr/>
        </p:nvGrpSpPr>
        <p:grpSpPr>
          <a:xfrm>
            <a:off x="9144000" y="552319"/>
            <a:ext cx="8710530" cy="9182361"/>
            <a:chOff x="0" y="0"/>
            <a:chExt cx="2294131" cy="2418400"/>
          </a:xfrm>
        </p:grpSpPr>
        <p:sp>
          <p:nvSpPr>
            <p:cNvPr id="11" name="Freeform 11"/>
            <p:cNvSpPr/>
            <p:nvPr/>
          </p:nvSpPr>
          <p:spPr>
            <a:xfrm>
              <a:off x="0" y="0"/>
              <a:ext cx="2294131" cy="2418400"/>
            </a:xfrm>
            <a:custGeom>
              <a:avLst/>
              <a:gdLst/>
              <a:ahLst/>
              <a:cxnLst/>
              <a:rect l="l" t="t" r="r" b="b"/>
              <a:pathLst>
                <a:path w="2294131" h="2418400">
                  <a:moveTo>
                    <a:pt x="0" y="0"/>
                  </a:moveTo>
                  <a:lnTo>
                    <a:pt x="2294131" y="0"/>
                  </a:lnTo>
                  <a:lnTo>
                    <a:pt x="2294131" y="2418400"/>
                  </a:lnTo>
                  <a:lnTo>
                    <a:pt x="0" y="2418400"/>
                  </a:lnTo>
                  <a:close/>
                </a:path>
              </a:pathLst>
            </a:custGeom>
            <a:solidFill>
              <a:srgbClr val="812933"/>
            </a:solidFill>
            <a:ln w="95250" cap="sq">
              <a:solidFill>
                <a:srgbClr val="D77884"/>
              </a:solidFill>
              <a:prstDash val="solid"/>
              <a:miter/>
            </a:ln>
          </p:spPr>
        </p:sp>
        <p:sp>
          <p:nvSpPr>
            <p:cNvPr id="12" name="TextBox 12"/>
            <p:cNvSpPr txBox="1"/>
            <p:nvPr/>
          </p:nvSpPr>
          <p:spPr>
            <a:xfrm>
              <a:off x="0" y="-38100"/>
              <a:ext cx="2294131" cy="24565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8784862" y="754801"/>
            <a:ext cx="9935550" cy="4124325"/>
          </a:xfrm>
          <a:prstGeom prst="rect">
            <a:avLst/>
          </a:prstGeom>
        </p:spPr>
        <p:txBody>
          <a:bodyPr lIns="0" tIns="0" rIns="0" bIns="0" rtlCol="0" anchor="t">
            <a:spAutoFit/>
          </a:bodyPr>
          <a:lstStyle/>
          <a:p>
            <a:pPr marL="1085850" lvl="1" indent="-542925" algn="l">
              <a:lnSpc>
                <a:spcPts val="5400"/>
              </a:lnSpc>
              <a:buFont typeface="Arial"/>
              <a:buChar char="•"/>
            </a:pPr>
            <a:r>
              <a:rPr lang="en-US" sz="4000" dirty="0">
                <a:solidFill>
                  <a:srgbClr val="EDDEC3"/>
                </a:solidFill>
                <a:latin typeface="Canva Student Font"/>
              </a:rPr>
              <a:t>Colonial era</a:t>
            </a:r>
          </a:p>
          <a:p>
            <a:pPr marL="1711779" lvl="2" indent="-570593" algn="l">
              <a:lnSpc>
                <a:spcPts val="5400"/>
              </a:lnSpc>
              <a:buFont typeface="Arial"/>
              <a:buChar char="⚬"/>
            </a:pPr>
            <a:r>
              <a:rPr lang="en-US" sz="4000" dirty="0">
                <a:solidFill>
                  <a:srgbClr val="EDDEC3"/>
                </a:solidFill>
                <a:latin typeface="Canva Student Font"/>
              </a:rPr>
              <a:t>Few laws, no distinction induced vs. spontaneous abortions</a:t>
            </a:r>
          </a:p>
          <a:p>
            <a:pPr marL="1085850" lvl="1" indent="-542925" algn="l">
              <a:lnSpc>
                <a:spcPts val="5400"/>
              </a:lnSpc>
              <a:buFont typeface="Arial"/>
              <a:buChar char="•"/>
            </a:pPr>
            <a:r>
              <a:rPr lang="en-US" sz="4000" dirty="0">
                <a:solidFill>
                  <a:srgbClr val="EDDEC3"/>
                </a:solidFill>
                <a:latin typeface="Canva Student Font"/>
              </a:rPr>
              <a:t>Herbs</a:t>
            </a:r>
          </a:p>
          <a:p>
            <a:pPr marL="1085850" lvl="1" indent="-542925" algn="l">
              <a:lnSpc>
                <a:spcPts val="5400"/>
              </a:lnSpc>
              <a:buFont typeface="Arial"/>
              <a:buChar char="•"/>
            </a:pPr>
            <a:r>
              <a:rPr lang="en-US" sz="4000" dirty="0">
                <a:solidFill>
                  <a:srgbClr val="EDDEC3"/>
                </a:solidFill>
                <a:latin typeface="Canva Student Font"/>
              </a:rPr>
              <a:t>1700s—8-9 children--1800s 4-6 children</a:t>
            </a:r>
          </a:p>
          <a:p>
            <a:pPr marL="1085850" lvl="1" indent="-542925" algn="l">
              <a:lnSpc>
                <a:spcPts val="5400"/>
              </a:lnSpc>
              <a:buFont typeface="Arial"/>
              <a:buChar char="•"/>
            </a:pPr>
            <a:r>
              <a:rPr lang="en-US" sz="4000" dirty="0">
                <a:solidFill>
                  <a:srgbClr val="EDDEC3"/>
                </a:solidFill>
                <a:latin typeface="Canva Student Font"/>
              </a:rPr>
              <a:t>Skilled midwives </a:t>
            </a:r>
          </a:p>
        </p:txBody>
      </p:sp>
      <p:sp>
        <p:nvSpPr>
          <p:cNvPr id="14" name="TextBox 14"/>
          <p:cNvSpPr txBox="1"/>
          <p:nvPr/>
        </p:nvSpPr>
        <p:spPr>
          <a:xfrm>
            <a:off x="536006" y="738903"/>
            <a:ext cx="7682512" cy="1762125"/>
          </a:xfrm>
          <a:prstGeom prst="rect">
            <a:avLst/>
          </a:prstGeom>
        </p:spPr>
        <p:txBody>
          <a:bodyPr lIns="0" tIns="0" rIns="0" bIns="0" rtlCol="0" anchor="t">
            <a:spAutoFit/>
          </a:bodyPr>
          <a:lstStyle/>
          <a:p>
            <a:pPr algn="ctr">
              <a:lnSpc>
                <a:spcPts val="6959"/>
              </a:lnSpc>
            </a:pPr>
            <a:r>
              <a:rPr lang="en-US" sz="5799">
                <a:solidFill>
                  <a:srgbClr val="812933"/>
                </a:solidFill>
                <a:latin typeface="Waterlily"/>
              </a:rPr>
              <a:t>CHILDBIRTH &amp; ABORTION IN EARLY AMERICA</a:t>
            </a:r>
          </a:p>
        </p:txBody>
      </p:sp>
      <p:grpSp>
        <p:nvGrpSpPr>
          <p:cNvPr id="15" name="Group 15"/>
          <p:cNvGrpSpPr/>
          <p:nvPr/>
        </p:nvGrpSpPr>
        <p:grpSpPr>
          <a:xfrm>
            <a:off x="10214998" y="4988753"/>
            <a:ext cx="6568534" cy="4269547"/>
            <a:chOff x="0" y="0"/>
            <a:chExt cx="8758046" cy="5692730"/>
          </a:xfrm>
        </p:grpSpPr>
        <p:sp>
          <p:nvSpPr>
            <p:cNvPr id="16" name="Freeform 16"/>
            <p:cNvSpPr/>
            <p:nvPr/>
          </p:nvSpPr>
          <p:spPr>
            <a:xfrm>
              <a:off x="294055" y="444034"/>
              <a:ext cx="8169936" cy="4728461"/>
            </a:xfrm>
            <a:custGeom>
              <a:avLst/>
              <a:gdLst/>
              <a:ahLst/>
              <a:cxnLst/>
              <a:rect l="l" t="t" r="r" b="b"/>
              <a:pathLst>
                <a:path w="8169936" h="4728461">
                  <a:moveTo>
                    <a:pt x="0" y="0"/>
                  </a:moveTo>
                  <a:lnTo>
                    <a:pt x="8169936" y="0"/>
                  </a:lnTo>
                  <a:lnTo>
                    <a:pt x="8169936" y="4728461"/>
                  </a:lnTo>
                  <a:lnTo>
                    <a:pt x="0" y="4728461"/>
                  </a:lnTo>
                  <a:lnTo>
                    <a:pt x="0" y="0"/>
                  </a:lnTo>
                  <a:close/>
                </a:path>
              </a:pathLst>
            </a:custGeom>
            <a:blipFill>
              <a:blip r:embed="rId5"/>
              <a:stretch>
                <a:fillRect b="-33289"/>
              </a:stretch>
            </a:blipFill>
          </p:spPr>
        </p:sp>
        <p:sp>
          <p:nvSpPr>
            <p:cNvPr id="17" name="Freeform 17"/>
            <p:cNvSpPr/>
            <p:nvPr/>
          </p:nvSpPr>
          <p:spPr>
            <a:xfrm rot="-10800000">
              <a:off x="0" y="0"/>
              <a:ext cx="8758046" cy="5692730"/>
            </a:xfrm>
            <a:custGeom>
              <a:avLst/>
              <a:gdLst/>
              <a:ahLst/>
              <a:cxnLst/>
              <a:rect l="l" t="t" r="r" b="b"/>
              <a:pathLst>
                <a:path w="8758046" h="5692730">
                  <a:moveTo>
                    <a:pt x="0" y="0"/>
                  </a:moveTo>
                  <a:lnTo>
                    <a:pt x="8758046" y="0"/>
                  </a:lnTo>
                  <a:lnTo>
                    <a:pt x="8758046" y="5692730"/>
                  </a:lnTo>
                  <a:lnTo>
                    <a:pt x="0" y="56927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75C6E"/>
        </a:solidFill>
        <a:effectLst/>
      </p:bgPr>
    </p:bg>
    <p:spTree>
      <p:nvGrpSpPr>
        <p:cNvPr id="1" name=""/>
        <p:cNvGrpSpPr/>
        <p:nvPr/>
      </p:nvGrpSpPr>
      <p:grpSpPr>
        <a:xfrm>
          <a:off x="0" y="0"/>
          <a:ext cx="0" cy="0"/>
          <a:chOff x="0" y="0"/>
          <a:chExt cx="0" cy="0"/>
        </a:xfrm>
      </p:grpSpPr>
      <p:sp>
        <p:nvSpPr>
          <p:cNvPr id="2" name="Freeform 2"/>
          <p:cNvSpPr/>
          <p:nvPr/>
        </p:nvSpPr>
        <p:spPr>
          <a:xfrm>
            <a:off x="0" y="0"/>
            <a:ext cx="7054727" cy="10287000"/>
          </a:xfrm>
          <a:custGeom>
            <a:avLst/>
            <a:gdLst/>
            <a:ahLst/>
            <a:cxnLst/>
            <a:rect l="l" t="t" r="r" b="b"/>
            <a:pathLst>
              <a:path w="7054727" h="10287000">
                <a:moveTo>
                  <a:pt x="0" y="0"/>
                </a:moveTo>
                <a:lnTo>
                  <a:pt x="7054727" y="0"/>
                </a:lnTo>
                <a:lnTo>
                  <a:pt x="7054727" y="10287000"/>
                </a:lnTo>
                <a:lnTo>
                  <a:pt x="0" y="10287000"/>
                </a:lnTo>
                <a:lnTo>
                  <a:pt x="0" y="0"/>
                </a:lnTo>
                <a:close/>
              </a:path>
            </a:pathLst>
          </a:custGeom>
          <a:blipFill>
            <a:blip r:embed="rId3"/>
            <a:stretch>
              <a:fillRect/>
            </a:stretch>
          </a:blipFill>
        </p:spPr>
      </p:sp>
      <p:sp>
        <p:nvSpPr>
          <p:cNvPr id="3" name="Freeform 3"/>
          <p:cNvSpPr/>
          <p:nvPr/>
        </p:nvSpPr>
        <p:spPr>
          <a:xfrm>
            <a:off x="2805290" y="1028700"/>
            <a:ext cx="3499920" cy="820294"/>
          </a:xfrm>
          <a:custGeom>
            <a:avLst/>
            <a:gdLst/>
            <a:ahLst/>
            <a:cxnLst/>
            <a:rect l="l" t="t" r="r" b="b"/>
            <a:pathLst>
              <a:path w="3499920" h="820294">
                <a:moveTo>
                  <a:pt x="0" y="0"/>
                </a:moveTo>
                <a:lnTo>
                  <a:pt x="3499920" y="0"/>
                </a:lnTo>
                <a:lnTo>
                  <a:pt x="3499920" y="820294"/>
                </a:lnTo>
                <a:lnTo>
                  <a:pt x="0" y="820294"/>
                </a:lnTo>
                <a:lnTo>
                  <a:pt x="0" y="0"/>
                </a:lnTo>
                <a:close/>
              </a:path>
            </a:pathLst>
          </a:custGeom>
          <a:blipFill>
            <a:blip r:embed="rId4"/>
            <a:stretch>
              <a:fillRect/>
            </a:stretch>
          </a:blipFill>
        </p:spPr>
      </p:sp>
      <p:sp>
        <p:nvSpPr>
          <p:cNvPr id="4" name="Freeform 4"/>
          <p:cNvSpPr/>
          <p:nvPr/>
        </p:nvSpPr>
        <p:spPr>
          <a:xfrm>
            <a:off x="853430" y="789353"/>
            <a:ext cx="1951860" cy="820294"/>
          </a:xfrm>
          <a:custGeom>
            <a:avLst/>
            <a:gdLst/>
            <a:ahLst/>
            <a:cxnLst/>
            <a:rect l="l" t="t" r="r" b="b"/>
            <a:pathLst>
              <a:path w="1951860" h="820294">
                <a:moveTo>
                  <a:pt x="0" y="0"/>
                </a:moveTo>
                <a:lnTo>
                  <a:pt x="1951860" y="0"/>
                </a:lnTo>
                <a:lnTo>
                  <a:pt x="1951860" y="820294"/>
                </a:lnTo>
                <a:lnTo>
                  <a:pt x="0" y="820294"/>
                </a:lnTo>
                <a:lnTo>
                  <a:pt x="0" y="0"/>
                </a:lnTo>
                <a:close/>
              </a:path>
            </a:pathLst>
          </a:custGeom>
          <a:blipFill>
            <a:blip r:embed="rId4"/>
            <a:stretch>
              <a:fillRect r="-79312"/>
            </a:stretch>
          </a:blipFill>
        </p:spPr>
      </p:sp>
      <p:grpSp>
        <p:nvGrpSpPr>
          <p:cNvPr id="5" name="Group 5"/>
          <p:cNvGrpSpPr/>
          <p:nvPr/>
        </p:nvGrpSpPr>
        <p:grpSpPr>
          <a:xfrm>
            <a:off x="7431204" y="617025"/>
            <a:ext cx="10477733" cy="9152299"/>
            <a:chOff x="0" y="0"/>
            <a:chExt cx="2759567" cy="2410482"/>
          </a:xfrm>
        </p:grpSpPr>
        <p:sp>
          <p:nvSpPr>
            <p:cNvPr id="6" name="Freeform 6"/>
            <p:cNvSpPr/>
            <p:nvPr/>
          </p:nvSpPr>
          <p:spPr>
            <a:xfrm>
              <a:off x="0" y="0"/>
              <a:ext cx="2759567" cy="2410482"/>
            </a:xfrm>
            <a:custGeom>
              <a:avLst/>
              <a:gdLst/>
              <a:ahLst/>
              <a:cxnLst/>
              <a:rect l="l" t="t" r="r" b="b"/>
              <a:pathLst>
                <a:path w="2759567" h="2410482">
                  <a:moveTo>
                    <a:pt x="0" y="0"/>
                  </a:moveTo>
                  <a:lnTo>
                    <a:pt x="2759567" y="0"/>
                  </a:lnTo>
                  <a:lnTo>
                    <a:pt x="2759567" y="2410482"/>
                  </a:lnTo>
                  <a:lnTo>
                    <a:pt x="0" y="2410482"/>
                  </a:lnTo>
                  <a:close/>
                </a:path>
              </a:pathLst>
            </a:custGeom>
            <a:solidFill>
              <a:srgbClr val="974068"/>
            </a:solidFill>
            <a:ln w="95250" cap="sq">
              <a:solidFill>
                <a:srgbClr val="D09B9E"/>
              </a:solidFill>
              <a:prstDash val="solid"/>
              <a:miter/>
            </a:ln>
          </p:spPr>
        </p:sp>
        <p:sp>
          <p:nvSpPr>
            <p:cNvPr id="7" name="TextBox 7"/>
            <p:cNvSpPr txBox="1"/>
            <p:nvPr/>
          </p:nvSpPr>
          <p:spPr>
            <a:xfrm>
              <a:off x="0" y="-38100"/>
              <a:ext cx="2759567" cy="2448582"/>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21915" y="569400"/>
            <a:ext cx="6010898" cy="2409825"/>
          </a:xfrm>
          <a:prstGeom prst="rect">
            <a:avLst/>
          </a:prstGeom>
        </p:spPr>
        <p:txBody>
          <a:bodyPr lIns="0" tIns="0" rIns="0" bIns="0" rtlCol="0" anchor="t">
            <a:spAutoFit/>
          </a:bodyPr>
          <a:lstStyle/>
          <a:p>
            <a:pPr algn="ctr">
              <a:lnSpc>
                <a:spcPts val="6360"/>
              </a:lnSpc>
            </a:pPr>
            <a:r>
              <a:rPr lang="en-US" sz="5300">
                <a:solidFill>
                  <a:srgbClr val="974068"/>
                </a:solidFill>
                <a:latin typeface="Waterlily"/>
              </a:rPr>
              <a:t>19TH CENTURY CHILDBEARING/</a:t>
            </a:r>
          </a:p>
          <a:p>
            <a:pPr algn="ctr">
              <a:lnSpc>
                <a:spcPts val="6360"/>
              </a:lnSpc>
            </a:pPr>
            <a:r>
              <a:rPr lang="en-US" sz="5300">
                <a:solidFill>
                  <a:srgbClr val="974068"/>
                </a:solidFill>
                <a:latin typeface="Waterlily"/>
              </a:rPr>
              <a:t>ABORTION LAW</a:t>
            </a:r>
          </a:p>
        </p:txBody>
      </p:sp>
      <p:sp>
        <p:nvSpPr>
          <p:cNvPr id="9" name="TextBox 9"/>
          <p:cNvSpPr txBox="1"/>
          <p:nvPr/>
        </p:nvSpPr>
        <p:spPr>
          <a:xfrm>
            <a:off x="7054727" y="732203"/>
            <a:ext cx="10583976" cy="8924925"/>
          </a:xfrm>
          <a:prstGeom prst="rect">
            <a:avLst/>
          </a:prstGeom>
        </p:spPr>
        <p:txBody>
          <a:bodyPr lIns="0" tIns="0" rIns="0" bIns="0" rtlCol="0" anchor="t">
            <a:spAutoFit/>
          </a:bodyPr>
          <a:lstStyle/>
          <a:p>
            <a:pPr marL="1161047" lvl="1" indent="-580524" algn="l">
              <a:lnSpc>
                <a:spcPts val="5400"/>
              </a:lnSpc>
              <a:buFont typeface="Arial"/>
              <a:buChar char="•"/>
            </a:pPr>
            <a:r>
              <a:rPr lang="en-US" sz="4000" dirty="0">
                <a:solidFill>
                  <a:srgbClr val="F1D8C8"/>
                </a:solidFill>
                <a:latin typeface="Canva Student Font"/>
              </a:rPr>
              <a:t>Abortion often unregulated pre-1840s</a:t>
            </a:r>
          </a:p>
          <a:p>
            <a:pPr marL="1161047" lvl="1" indent="-580524" algn="l">
              <a:lnSpc>
                <a:spcPts val="5400"/>
              </a:lnSpc>
              <a:buFont typeface="Arial"/>
              <a:buChar char="•"/>
            </a:pPr>
            <a:r>
              <a:rPr lang="en-US" sz="4000" dirty="0">
                <a:solidFill>
                  <a:srgbClr val="F1D8C8"/>
                </a:solidFill>
                <a:latin typeface="Canva Student Font"/>
              </a:rPr>
              <a:t>1840s, abortion frowned upon</a:t>
            </a:r>
          </a:p>
          <a:p>
            <a:pPr marL="1744579" lvl="2" indent="-581526" algn="l">
              <a:lnSpc>
                <a:spcPts val="5400"/>
              </a:lnSpc>
              <a:buFont typeface="Arial"/>
              <a:buChar char="⚬"/>
            </a:pPr>
            <a:r>
              <a:rPr lang="en-US" sz="4000" dirty="0">
                <a:solidFill>
                  <a:srgbClr val="F1D8C8"/>
                </a:solidFill>
                <a:latin typeface="Canva Student Font"/>
              </a:rPr>
              <a:t>Decline of midwives took medical agency from women</a:t>
            </a:r>
          </a:p>
          <a:p>
            <a:pPr marL="1161047" lvl="1" indent="-580524" algn="l">
              <a:lnSpc>
                <a:spcPts val="5400"/>
              </a:lnSpc>
              <a:buFont typeface="Arial"/>
              <a:buChar char="•"/>
            </a:pPr>
            <a:r>
              <a:rPr lang="en-US" sz="4000" dirty="0">
                <a:solidFill>
                  <a:srgbClr val="F1D8C8"/>
                </a:solidFill>
                <a:latin typeface="Canva Student Font"/>
              </a:rPr>
              <a:t>1859 AHA opposed</a:t>
            </a:r>
          </a:p>
          <a:p>
            <a:pPr marL="1996678" lvl="2" indent="-665559" algn="l">
              <a:lnSpc>
                <a:spcPts val="5400"/>
              </a:lnSpc>
              <a:buFont typeface="Arial"/>
              <a:buChar char="⚬"/>
            </a:pPr>
            <a:r>
              <a:rPr lang="en-US" sz="4000" dirty="0">
                <a:solidFill>
                  <a:srgbClr val="F1D8C8"/>
                </a:solidFill>
                <a:latin typeface="Canva Student Font"/>
              </a:rPr>
              <a:t>Regulating childbirth </a:t>
            </a:r>
          </a:p>
          <a:p>
            <a:pPr marL="1996678" lvl="2" indent="-665559" algn="l">
              <a:lnSpc>
                <a:spcPts val="5400"/>
              </a:lnSpc>
              <a:buFont typeface="Arial"/>
              <a:buChar char="⚬"/>
            </a:pPr>
            <a:r>
              <a:rPr lang="en-US" sz="4000" dirty="0">
                <a:solidFill>
                  <a:srgbClr val="F1D8C8"/>
                </a:solidFill>
                <a:latin typeface="Canva Student Font"/>
              </a:rPr>
              <a:t>Family limitation under women’s control</a:t>
            </a:r>
          </a:p>
          <a:p>
            <a:pPr marL="1921669" lvl="2" indent="-640556" algn="l">
              <a:lnSpc>
                <a:spcPts val="5400"/>
              </a:lnSpc>
              <a:buFont typeface="Arial"/>
              <a:buChar char="⚬"/>
            </a:pPr>
            <a:r>
              <a:rPr lang="en-US" sz="4000" dirty="0">
                <a:solidFill>
                  <a:srgbClr val="F1D8C8"/>
                </a:solidFill>
                <a:latin typeface="Canva Student Font"/>
              </a:rPr>
              <a:t>As Michele Goodwin notes, “...the professionalization of reproductive medicine was decidedly white and exclusive” </a:t>
            </a:r>
            <a:r>
              <a:rPr lang="en-US" sz="4000" u="sng" dirty="0">
                <a:solidFill>
                  <a:srgbClr val="F1D8C8"/>
                </a:solidFill>
                <a:latin typeface="Canva Student Font"/>
              </a:rPr>
              <a:t>Policing the Womb</a:t>
            </a:r>
            <a:r>
              <a:rPr lang="en-US" sz="4000" dirty="0">
                <a:solidFill>
                  <a:srgbClr val="F1D8C8"/>
                </a:solidFill>
                <a:latin typeface="Canva Student Font"/>
              </a:rPr>
              <a:t>, Page 56</a:t>
            </a:r>
          </a:p>
          <a:p>
            <a:pPr marL="1161047" lvl="1" indent="-580524" algn="l">
              <a:lnSpc>
                <a:spcPts val="5400"/>
              </a:lnSpc>
              <a:buFont typeface="Arial"/>
              <a:buChar char="•"/>
            </a:pPr>
            <a:r>
              <a:rPr lang="en-US" sz="4000" dirty="0">
                <a:solidFill>
                  <a:srgbClr val="F1D8C8"/>
                </a:solidFill>
                <a:latin typeface="Canva Student Font"/>
              </a:rPr>
              <a:t>1800s-anesthesia, Chloroform for births</a:t>
            </a:r>
          </a:p>
          <a:p>
            <a:pPr marL="1160717" lvl="1" indent="-580358" algn="l">
              <a:lnSpc>
                <a:spcPts val="5400"/>
              </a:lnSpc>
              <a:buFont typeface="Arial"/>
              <a:buChar char="•"/>
            </a:pPr>
            <a:r>
              <a:rPr lang="en-US" sz="4000" dirty="0">
                <a:solidFill>
                  <a:srgbClr val="F1D8C8"/>
                </a:solidFill>
                <a:latin typeface="Canva Student Font"/>
              </a:rPr>
              <a:t>1900: mostly illegal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6759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729768" cy="10287000"/>
            <a:chOff x="0" y="0"/>
            <a:chExt cx="11639690" cy="13716000"/>
          </a:xfrm>
        </p:grpSpPr>
        <p:sp>
          <p:nvSpPr>
            <p:cNvPr id="3" name="Freeform 3"/>
            <p:cNvSpPr/>
            <p:nvPr/>
          </p:nvSpPr>
          <p:spPr>
            <a:xfrm flipH="1">
              <a:off x="0" y="0"/>
              <a:ext cx="11639690" cy="11647450"/>
            </a:xfrm>
            <a:custGeom>
              <a:avLst/>
              <a:gdLst/>
              <a:ahLst/>
              <a:cxnLst/>
              <a:rect l="l" t="t" r="r" b="b"/>
              <a:pathLst>
                <a:path w="11639690" h="11647450">
                  <a:moveTo>
                    <a:pt x="11639690" y="0"/>
                  </a:moveTo>
                  <a:lnTo>
                    <a:pt x="0" y="0"/>
                  </a:lnTo>
                  <a:lnTo>
                    <a:pt x="0" y="11647450"/>
                  </a:lnTo>
                  <a:lnTo>
                    <a:pt x="11639690" y="11647450"/>
                  </a:lnTo>
                  <a:lnTo>
                    <a:pt x="11639690" y="0"/>
                  </a:lnTo>
                  <a:close/>
                </a:path>
              </a:pathLst>
            </a:custGeom>
            <a:blipFill>
              <a:blip r:embed="rId3"/>
              <a:stretch>
                <a:fillRect/>
              </a:stretch>
            </a:blipFill>
          </p:spPr>
        </p:sp>
        <p:sp>
          <p:nvSpPr>
            <p:cNvPr id="4" name="Freeform 4"/>
            <p:cNvSpPr/>
            <p:nvPr/>
          </p:nvSpPr>
          <p:spPr>
            <a:xfrm flipH="1">
              <a:off x="0" y="2068550"/>
              <a:ext cx="11639690" cy="11647450"/>
            </a:xfrm>
            <a:custGeom>
              <a:avLst/>
              <a:gdLst/>
              <a:ahLst/>
              <a:cxnLst/>
              <a:rect l="l" t="t" r="r" b="b"/>
              <a:pathLst>
                <a:path w="11639690" h="11647450">
                  <a:moveTo>
                    <a:pt x="11639690" y="0"/>
                  </a:moveTo>
                  <a:lnTo>
                    <a:pt x="0" y="0"/>
                  </a:lnTo>
                  <a:lnTo>
                    <a:pt x="0" y="11647450"/>
                  </a:lnTo>
                  <a:lnTo>
                    <a:pt x="11639690" y="11647450"/>
                  </a:lnTo>
                  <a:lnTo>
                    <a:pt x="11639690" y="0"/>
                  </a:lnTo>
                  <a:close/>
                </a:path>
              </a:pathLst>
            </a:custGeom>
            <a:blipFill>
              <a:blip r:embed="rId3"/>
              <a:stretch>
                <a:fillRect/>
              </a:stretch>
            </a:blipFill>
          </p:spPr>
        </p:sp>
        <p:sp>
          <p:nvSpPr>
            <p:cNvPr id="5" name="Freeform 5"/>
            <p:cNvSpPr/>
            <p:nvPr/>
          </p:nvSpPr>
          <p:spPr>
            <a:xfrm>
              <a:off x="579122" y="2305000"/>
              <a:ext cx="287042" cy="521895"/>
            </a:xfrm>
            <a:custGeom>
              <a:avLst/>
              <a:gdLst/>
              <a:ahLst/>
              <a:cxnLst/>
              <a:rect l="l" t="t" r="r" b="b"/>
              <a:pathLst>
                <a:path w="287042" h="521895">
                  <a:moveTo>
                    <a:pt x="0" y="0"/>
                  </a:moveTo>
                  <a:lnTo>
                    <a:pt x="287042" y="0"/>
                  </a:lnTo>
                  <a:lnTo>
                    <a:pt x="287042" y="521895"/>
                  </a:lnTo>
                  <a:lnTo>
                    <a:pt x="0" y="521895"/>
                  </a:lnTo>
                  <a:lnTo>
                    <a:pt x="0" y="0"/>
                  </a:lnTo>
                  <a:close/>
                </a:path>
              </a:pathLst>
            </a:custGeom>
            <a:blipFill>
              <a:blip r:embed="rId4"/>
              <a:stretch>
                <a:fillRect/>
              </a:stretch>
            </a:blipFill>
          </p:spPr>
        </p:sp>
        <p:sp>
          <p:nvSpPr>
            <p:cNvPr id="6" name="Freeform 6"/>
            <p:cNvSpPr/>
            <p:nvPr/>
          </p:nvSpPr>
          <p:spPr>
            <a:xfrm>
              <a:off x="10836067" y="2398152"/>
              <a:ext cx="287042" cy="521895"/>
            </a:xfrm>
            <a:custGeom>
              <a:avLst/>
              <a:gdLst/>
              <a:ahLst/>
              <a:cxnLst/>
              <a:rect l="l" t="t" r="r" b="b"/>
              <a:pathLst>
                <a:path w="287042" h="521895">
                  <a:moveTo>
                    <a:pt x="0" y="0"/>
                  </a:moveTo>
                  <a:lnTo>
                    <a:pt x="287042" y="0"/>
                  </a:lnTo>
                  <a:lnTo>
                    <a:pt x="287042" y="521895"/>
                  </a:lnTo>
                  <a:lnTo>
                    <a:pt x="0" y="521895"/>
                  </a:lnTo>
                  <a:lnTo>
                    <a:pt x="0" y="0"/>
                  </a:lnTo>
                  <a:close/>
                </a:path>
              </a:pathLst>
            </a:custGeom>
            <a:blipFill>
              <a:blip r:embed="rId4"/>
              <a:stretch>
                <a:fillRect/>
              </a:stretch>
            </a:blipFill>
          </p:spPr>
        </p:sp>
        <p:sp>
          <p:nvSpPr>
            <p:cNvPr id="7" name="Freeform 7"/>
            <p:cNvSpPr/>
            <p:nvPr/>
          </p:nvSpPr>
          <p:spPr>
            <a:xfrm>
              <a:off x="866164" y="820925"/>
              <a:ext cx="2972486" cy="1080210"/>
            </a:xfrm>
            <a:custGeom>
              <a:avLst/>
              <a:gdLst/>
              <a:ahLst/>
              <a:cxnLst/>
              <a:rect l="l" t="t" r="r" b="b"/>
              <a:pathLst>
                <a:path w="2972486" h="1080210">
                  <a:moveTo>
                    <a:pt x="0" y="0"/>
                  </a:moveTo>
                  <a:lnTo>
                    <a:pt x="2972486" y="0"/>
                  </a:lnTo>
                  <a:lnTo>
                    <a:pt x="2972486" y="1080210"/>
                  </a:lnTo>
                  <a:lnTo>
                    <a:pt x="0" y="1080210"/>
                  </a:lnTo>
                  <a:lnTo>
                    <a:pt x="0" y="0"/>
                  </a:lnTo>
                  <a:close/>
                </a:path>
              </a:pathLst>
            </a:custGeom>
            <a:blipFill>
              <a:blip r:embed="rId5"/>
              <a:stretch>
                <a:fillRect r="-59110" b="-69274"/>
              </a:stretch>
            </a:blipFill>
          </p:spPr>
        </p:sp>
        <p:sp>
          <p:nvSpPr>
            <p:cNvPr id="8" name="Freeform 8"/>
            <p:cNvSpPr/>
            <p:nvPr/>
          </p:nvSpPr>
          <p:spPr>
            <a:xfrm>
              <a:off x="4333602" y="1485738"/>
              <a:ext cx="2972486" cy="1080210"/>
            </a:xfrm>
            <a:custGeom>
              <a:avLst/>
              <a:gdLst/>
              <a:ahLst/>
              <a:cxnLst/>
              <a:rect l="l" t="t" r="r" b="b"/>
              <a:pathLst>
                <a:path w="2972486" h="1080210">
                  <a:moveTo>
                    <a:pt x="0" y="0"/>
                  </a:moveTo>
                  <a:lnTo>
                    <a:pt x="2972486" y="0"/>
                  </a:lnTo>
                  <a:lnTo>
                    <a:pt x="2972486" y="1080209"/>
                  </a:lnTo>
                  <a:lnTo>
                    <a:pt x="0" y="1080209"/>
                  </a:lnTo>
                  <a:lnTo>
                    <a:pt x="0" y="0"/>
                  </a:lnTo>
                  <a:close/>
                </a:path>
              </a:pathLst>
            </a:custGeom>
            <a:blipFill>
              <a:blip r:embed="rId5"/>
              <a:stretch>
                <a:fillRect r="-59110" b="-69274"/>
              </a:stretch>
            </a:blipFill>
          </p:spPr>
        </p:sp>
        <p:sp>
          <p:nvSpPr>
            <p:cNvPr id="9" name="Freeform 9"/>
            <p:cNvSpPr/>
            <p:nvPr/>
          </p:nvSpPr>
          <p:spPr>
            <a:xfrm>
              <a:off x="7863580" y="2659099"/>
              <a:ext cx="2972486" cy="1080210"/>
            </a:xfrm>
            <a:custGeom>
              <a:avLst/>
              <a:gdLst/>
              <a:ahLst/>
              <a:cxnLst/>
              <a:rect l="l" t="t" r="r" b="b"/>
              <a:pathLst>
                <a:path w="2972486" h="1080210">
                  <a:moveTo>
                    <a:pt x="0" y="0"/>
                  </a:moveTo>
                  <a:lnTo>
                    <a:pt x="2972487" y="0"/>
                  </a:lnTo>
                  <a:lnTo>
                    <a:pt x="2972487" y="1080210"/>
                  </a:lnTo>
                  <a:lnTo>
                    <a:pt x="0" y="1080210"/>
                  </a:lnTo>
                  <a:lnTo>
                    <a:pt x="0" y="0"/>
                  </a:lnTo>
                  <a:close/>
                </a:path>
              </a:pathLst>
            </a:custGeom>
            <a:blipFill>
              <a:blip r:embed="rId5"/>
              <a:stretch>
                <a:fillRect r="-59110" b="-69274"/>
              </a:stretch>
            </a:blipFill>
          </p:spPr>
        </p:sp>
        <p:sp>
          <p:nvSpPr>
            <p:cNvPr id="10" name="Freeform 10"/>
            <p:cNvSpPr/>
            <p:nvPr/>
          </p:nvSpPr>
          <p:spPr>
            <a:xfrm>
              <a:off x="7804880" y="820925"/>
              <a:ext cx="2972486" cy="1080210"/>
            </a:xfrm>
            <a:custGeom>
              <a:avLst/>
              <a:gdLst/>
              <a:ahLst/>
              <a:cxnLst/>
              <a:rect l="l" t="t" r="r" b="b"/>
              <a:pathLst>
                <a:path w="2972486" h="1080210">
                  <a:moveTo>
                    <a:pt x="0" y="0"/>
                  </a:moveTo>
                  <a:lnTo>
                    <a:pt x="2972486" y="0"/>
                  </a:lnTo>
                  <a:lnTo>
                    <a:pt x="2972486" y="1080210"/>
                  </a:lnTo>
                  <a:lnTo>
                    <a:pt x="0" y="1080210"/>
                  </a:lnTo>
                  <a:lnTo>
                    <a:pt x="0" y="0"/>
                  </a:lnTo>
                  <a:close/>
                </a:path>
              </a:pathLst>
            </a:custGeom>
            <a:blipFill>
              <a:blip r:embed="rId5"/>
              <a:stretch>
                <a:fillRect r="-59110" b="-69274"/>
              </a:stretch>
            </a:blipFill>
          </p:spPr>
        </p:sp>
        <p:sp>
          <p:nvSpPr>
            <p:cNvPr id="11" name="Freeform 11"/>
            <p:cNvSpPr/>
            <p:nvPr/>
          </p:nvSpPr>
          <p:spPr>
            <a:xfrm>
              <a:off x="866164" y="2826895"/>
              <a:ext cx="2972486" cy="1080210"/>
            </a:xfrm>
            <a:custGeom>
              <a:avLst/>
              <a:gdLst/>
              <a:ahLst/>
              <a:cxnLst/>
              <a:rect l="l" t="t" r="r" b="b"/>
              <a:pathLst>
                <a:path w="2972486" h="1080210">
                  <a:moveTo>
                    <a:pt x="0" y="0"/>
                  </a:moveTo>
                  <a:lnTo>
                    <a:pt x="2972486" y="0"/>
                  </a:lnTo>
                  <a:lnTo>
                    <a:pt x="2972486" y="1080210"/>
                  </a:lnTo>
                  <a:lnTo>
                    <a:pt x="0" y="1080210"/>
                  </a:lnTo>
                  <a:lnTo>
                    <a:pt x="0" y="0"/>
                  </a:lnTo>
                  <a:close/>
                </a:path>
              </a:pathLst>
            </a:custGeom>
            <a:blipFill>
              <a:blip r:embed="rId5"/>
              <a:stretch>
                <a:fillRect r="-59110" b="-69274"/>
              </a:stretch>
            </a:blipFill>
          </p:spPr>
        </p:sp>
        <p:sp>
          <p:nvSpPr>
            <p:cNvPr id="12" name="Freeform 12"/>
            <p:cNvSpPr/>
            <p:nvPr/>
          </p:nvSpPr>
          <p:spPr>
            <a:xfrm>
              <a:off x="4998282" y="1839837"/>
              <a:ext cx="2972486" cy="1080210"/>
            </a:xfrm>
            <a:custGeom>
              <a:avLst/>
              <a:gdLst/>
              <a:ahLst/>
              <a:cxnLst/>
              <a:rect l="l" t="t" r="r" b="b"/>
              <a:pathLst>
                <a:path w="2972486" h="1080210">
                  <a:moveTo>
                    <a:pt x="0" y="0"/>
                  </a:moveTo>
                  <a:lnTo>
                    <a:pt x="2972486" y="0"/>
                  </a:lnTo>
                  <a:lnTo>
                    <a:pt x="2972486" y="1080210"/>
                  </a:lnTo>
                  <a:lnTo>
                    <a:pt x="0" y="1080210"/>
                  </a:lnTo>
                  <a:lnTo>
                    <a:pt x="0" y="0"/>
                  </a:lnTo>
                  <a:close/>
                </a:path>
              </a:pathLst>
            </a:custGeom>
            <a:blipFill>
              <a:blip r:embed="rId5"/>
              <a:stretch>
                <a:fillRect r="-59110" b="-69274"/>
              </a:stretch>
            </a:blipFill>
          </p:spPr>
        </p:sp>
        <p:sp>
          <p:nvSpPr>
            <p:cNvPr id="13" name="Freeform 13"/>
            <p:cNvSpPr/>
            <p:nvPr/>
          </p:nvSpPr>
          <p:spPr>
            <a:xfrm>
              <a:off x="2025796" y="2118994"/>
              <a:ext cx="2972486" cy="1080210"/>
            </a:xfrm>
            <a:custGeom>
              <a:avLst/>
              <a:gdLst/>
              <a:ahLst/>
              <a:cxnLst/>
              <a:rect l="l" t="t" r="r" b="b"/>
              <a:pathLst>
                <a:path w="2972486" h="1080210">
                  <a:moveTo>
                    <a:pt x="0" y="0"/>
                  </a:moveTo>
                  <a:lnTo>
                    <a:pt x="2972486" y="0"/>
                  </a:lnTo>
                  <a:lnTo>
                    <a:pt x="2972486" y="1080210"/>
                  </a:lnTo>
                  <a:lnTo>
                    <a:pt x="0" y="1080210"/>
                  </a:lnTo>
                  <a:lnTo>
                    <a:pt x="0" y="0"/>
                  </a:lnTo>
                  <a:close/>
                </a:path>
              </a:pathLst>
            </a:custGeom>
            <a:blipFill>
              <a:blip r:embed="rId5"/>
              <a:stretch>
                <a:fillRect r="-59110" b="-69274"/>
              </a:stretch>
            </a:blipFill>
          </p:spPr>
        </p:sp>
        <p:sp>
          <p:nvSpPr>
            <p:cNvPr id="14" name="Freeform 14"/>
            <p:cNvSpPr/>
            <p:nvPr/>
          </p:nvSpPr>
          <p:spPr>
            <a:xfrm>
              <a:off x="808401" y="2286790"/>
              <a:ext cx="2972486" cy="1080210"/>
            </a:xfrm>
            <a:custGeom>
              <a:avLst/>
              <a:gdLst/>
              <a:ahLst/>
              <a:cxnLst/>
              <a:rect l="l" t="t" r="r" b="b"/>
              <a:pathLst>
                <a:path w="2972486" h="1080210">
                  <a:moveTo>
                    <a:pt x="0" y="0"/>
                  </a:moveTo>
                  <a:lnTo>
                    <a:pt x="2972486" y="0"/>
                  </a:lnTo>
                  <a:lnTo>
                    <a:pt x="2972486" y="1080210"/>
                  </a:lnTo>
                  <a:lnTo>
                    <a:pt x="0" y="1080210"/>
                  </a:lnTo>
                  <a:lnTo>
                    <a:pt x="0" y="0"/>
                  </a:lnTo>
                  <a:close/>
                </a:path>
              </a:pathLst>
            </a:custGeom>
            <a:blipFill>
              <a:blip r:embed="rId5"/>
              <a:stretch>
                <a:fillRect r="-59110" b="-69274"/>
              </a:stretch>
            </a:blipFill>
          </p:spPr>
        </p:sp>
      </p:grpSp>
      <p:sp>
        <p:nvSpPr>
          <p:cNvPr id="15" name="TextBox 15"/>
          <p:cNvSpPr txBox="1"/>
          <p:nvPr/>
        </p:nvSpPr>
        <p:spPr>
          <a:xfrm>
            <a:off x="780796" y="514350"/>
            <a:ext cx="7118729" cy="2381250"/>
          </a:xfrm>
          <a:prstGeom prst="rect">
            <a:avLst/>
          </a:prstGeom>
        </p:spPr>
        <p:txBody>
          <a:bodyPr lIns="0" tIns="0" rIns="0" bIns="0" rtlCol="0" anchor="t">
            <a:spAutoFit/>
          </a:bodyPr>
          <a:lstStyle/>
          <a:p>
            <a:pPr algn="ctr">
              <a:lnSpc>
                <a:spcPts val="6239"/>
              </a:lnSpc>
            </a:pPr>
            <a:r>
              <a:rPr lang="en-US" sz="5199">
                <a:solidFill>
                  <a:srgbClr val="305A89"/>
                </a:solidFill>
                <a:latin typeface="Waterlily"/>
              </a:rPr>
              <a:t>19TH CENTURY CHILDBEARING/ABORTION LAW (continued)</a:t>
            </a:r>
          </a:p>
        </p:txBody>
      </p:sp>
      <p:grpSp>
        <p:nvGrpSpPr>
          <p:cNvPr id="16" name="Group 16"/>
          <p:cNvGrpSpPr/>
          <p:nvPr/>
        </p:nvGrpSpPr>
        <p:grpSpPr>
          <a:xfrm>
            <a:off x="8938467" y="345225"/>
            <a:ext cx="9144018" cy="9596549"/>
            <a:chOff x="0" y="0"/>
            <a:chExt cx="2408301" cy="2527486"/>
          </a:xfrm>
        </p:grpSpPr>
        <p:sp>
          <p:nvSpPr>
            <p:cNvPr id="17" name="Freeform 17"/>
            <p:cNvSpPr/>
            <p:nvPr/>
          </p:nvSpPr>
          <p:spPr>
            <a:xfrm>
              <a:off x="0" y="0"/>
              <a:ext cx="2408301" cy="2527486"/>
            </a:xfrm>
            <a:custGeom>
              <a:avLst/>
              <a:gdLst/>
              <a:ahLst/>
              <a:cxnLst/>
              <a:rect l="l" t="t" r="r" b="b"/>
              <a:pathLst>
                <a:path w="2408301" h="2527486">
                  <a:moveTo>
                    <a:pt x="0" y="0"/>
                  </a:moveTo>
                  <a:lnTo>
                    <a:pt x="2408301" y="0"/>
                  </a:lnTo>
                  <a:lnTo>
                    <a:pt x="2408301" y="2527486"/>
                  </a:lnTo>
                  <a:lnTo>
                    <a:pt x="0" y="2527486"/>
                  </a:lnTo>
                  <a:close/>
                </a:path>
              </a:pathLst>
            </a:custGeom>
            <a:solidFill>
              <a:srgbClr val="305A89"/>
            </a:solidFill>
            <a:ln w="95250" cap="sq">
              <a:solidFill>
                <a:srgbClr val="6B9BA0"/>
              </a:solidFill>
              <a:prstDash val="solid"/>
              <a:miter/>
            </a:ln>
          </p:spPr>
        </p:sp>
        <p:sp>
          <p:nvSpPr>
            <p:cNvPr id="18" name="TextBox 18"/>
            <p:cNvSpPr txBox="1"/>
            <p:nvPr/>
          </p:nvSpPr>
          <p:spPr>
            <a:xfrm>
              <a:off x="0" y="-38100"/>
              <a:ext cx="2408301" cy="2565586"/>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8729768" y="523875"/>
            <a:ext cx="9147334" cy="9453678"/>
          </a:xfrm>
          <a:prstGeom prst="rect">
            <a:avLst/>
          </a:prstGeom>
        </p:spPr>
        <p:txBody>
          <a:bodyPr lIns="0" tIns="0" rIns="0" bIns="0" rtlCol="0" anchor="t">
            <a:spAutoFit/>
          </a:bodyPr>
          <a:lstStyle/>
          <a:p>
            <a:pPr marL="957791" lvl="1" indent="-478896">
              <a:lnSpc>
                <a:spcPts val="5323"/>
              </a:lnSpc>
              <a:buFont typeface="Arial"/>
              <a:buChar char="•"/>
            </a:pPr>
            <a:r>
              <a:rPr lang="en-US" sz="3600" dirty="0">
                <a:solidFill>
                  <a:srgbClr val="F0DEC7"/>
                </a:solidFill>
                <a:latin typeface="Canva Student Font"/>
              </a:rPr>
              <a:t>Pre quickening, abortion often unregulated by state &amp; religious institutions</a:t>
            </a:r>
          </a:p>
          <a:p>
            <a:pPr marL="1915582" lvl="2" indent="-638527">
              <a:lnSpc>
                <a:spcPts val="5323"/>
              </a:lnSpc>
              <a:buFont typeface="Arial"/>
              <a:buChar char="⚬"/>
            </a:pPr>
            <a:r>
              <a:rPr lang="en-US" sz="3600" dirty="0">
                <a:solidFill>
                  <a:srgbClr val="F0DEC7"/>
                </a:solidFill>
                <a:latin typeface="Canva Student Font"/>
              </a:rPr>
              <a:t>For example, “Not until…1869, did the Catholic Church condemn abortion. Prior to this time, the Catholic Church espoused the view that human life did not begin before quickening.”</a:t>
            </a:r>
          </a:p>
          <a:p>
            <a:pPr marL="2873374" lvl="3" indent="-718343">
              <a:lnSpc>
                <a:spcPts val="5323"/>
              </a:lnSpc>
              <a:buFont typeface="Arial"/>
              <a:buChar char="￭"/>
            </a:pPr>
            <a:r>
              <a:rPr lang="en-US" sz="3600" dirty="0">
                <a:solidFill>
                  <a:srgbClr val="F0DEC7"/>
                </a:solidFill>
                <a:latin typeface="Canva Student Font"/>
              </a:rPr>
              <a:t>Michele Goodwin, Policing the Womb: Invisible Women and the Criminalization of Motherhood, Page 54</a:t>
            </a:r>
          </a:p>
          <a:p>
            <a:pPr marL="957791" lvl="1" indent="-478896">
              <a:lnSpc>
                <a:spcPts val="5323"/>
              </a:lnSpc>
              <a:buFont typeface="Arial"/>
              <a:buChar char="•"/>
            </a:pPr>
            <a:r>
              <a:rPr lang="en-US" sz="3600" dirty="0">
                <a:solidFill>
                  <a:srgbClr val="F0DEC7"/>
                </a:solidFill>
                <a:latin typeface="Canva Student Font"/>
              </a:rPr>
              <a:t>By mid-1800s</a:t>
            </a:r>
          </a:p>
          <a:p>
            <a:pPr marL="1915582" lvl="2" indent="-638527">
              <a:lnSpc>
                <a:spcPts val="5323"/>
              </a:lnSpc>
              <a:buFont typeface="Arial"/>
              <a:buChar char="⚬"/>
            </a:pPr>
            <a:r>
              <a:rPr lang="en-US" sz="3600" dirty="0">
                <a:solidFill>
                  <a:srgbClr val="F0DEC7"/>
                </a:solidFill>
                <a:latin typeface="Canva Student Font"/>
              </a:rPr>
              <a:t>Expulsion/destruction of fetus-crime in most state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535A"/>
        </a:solidFill>
        <a:effectLst/>
      </p:bgPr>
    </p:bg>
    <p:spTree>
      <p:nvGrpSpPr>
        <p:cNvPr id="1" name=""/>
        <p:cNvGrpSpPr/>
        <p:nvPr/>
      </p:nvGrpSpPr>
      <p:grpSpPr>
        <a:xfrm>
          <a:off x="0" y="0"/>
          <a:ext cx="0" cy="0"/>
          <a:chOff x="0" y="0"/>
          <a:chExt cx="0" cy="0"/>
        </a:xfrm>
      </p:grpSpPr>
      <p:sp>
        <p:nvSpPr>
          <p:cNvPr id="2" name="Freeform 2"/>
          <p:cNvSpPr/>
          <p:nvPr/>
        </p:nvSpPr>
        <p:spPr>
          <a:xfrm>
            <a:off x="7859881" y="1680403"/>
            <a:ext cx="8115300" cy="8029806"/>
          </a:xfrm>
          <a:custGeom>
            <a:avLst/>
            <a:gdLst/>
            <a:ahLst/>
            <a:cxnLst/>
            <a:rect l="l" t="t" r="r" b="b"/>
            <a:pathLst>
              <a:path w="8115300" h="8029806">
                <a:moveTo>
                  <a:pt x="0" y="0"/>
                </a:moveTo>
                <a:lnTo>
                  <a:pt x="8115300" y="0"/>
                </a:lnTo>
                <a:lnTo>
                  <a:pt x="8115300" y="8029806"/>
                </a:lnTo>
                <a:lnTo>
                  <a:pt x="0" y="8029806"/>
                </a:lnTo>
                <a:lnTo>
                  <a:pt x="0" y="0"/>
                </a:lnTo>
                <a:close/>
              </a:path>
            </a:pathLst>
          </a:custGeom>
          <a:blipFill>
            <a:blip r:embed="rId3"/>
            <a:stretch>
              <a:fillRect b="-33343"/>
            </a:stretch>
          </a:blipFill>
          <a:ln w="95250" cap="sq">
            <a:solidFill>
              <a:srgbClr val="C18463"/>
            </a:solidFill>
            <a:prstDash val="solid"/>
            <a:miter/>
          </a:ln>
        </p:spPr>
      </p:sp>
      <p:grpSp>
        <p:nvGrpSpPr>
          <p:cNvPr id="3" name="Group 3"/>
          <p:cNvGrpSpPr/>
          <p:nvPr/>
        </p:nvGrpSpPr>
        <p:grpSpPr>
          <a:xfrm>
            <a:off x="0" y="0"/>
            <a:ext cx="6130852" cy="10287000"/>
            <a:chOff x="0" y="0"/>
            <a:chExt cx="8174470" cy="13716000"/>
          </a:xfrm>
        </p:grpSpPr>
        <p:sp>
          <p:nvSpPr>
            <p:cNvPr id="4" name="Freeform 4"/>
            <p:cNvSpPr/>
            <p:nvPr/>
          </p:nvSpPr>
          <p:spPr>
            <a:xfrm>
              <a:off x="0" y="1796223"/>
              <a:ext cx="8174470" cy="11919777"/>
            </a:xfrm>
            <a:custGeom>
              <a:avLst/>
              <a:gdLst/>
              <a:ahLst/>
              <a:cxnLst/>
              <a:rect l="l" t="t" r="r" b="b"/>
              <a:pathLst>
                <a:path w="8174470" h="11919777">
                  <a:moveTo>
                    <a:pt x="0" y="0"/>
                  </a:moveTo>
                  <a:lnTo>
                    <a:pt x="8174470" y="0"/>
                  </a:lnTo>
                  <a:lnTo>
                    <a:pt x="8174470" y="11919777"/>
                  </a:lnTo>
                  <a:lnTo>
                    <a:pt x="0" y="11919777"/>
                  </a:lnTo>
                  <a:lnTo>
                    <a:pt x="0" y="0"/>
                  </a:lnTo>
                  <a:close/>
                </a:path>
              </a:pathLst>
            </a:custGeom>
            <a:blipFill>
              <a:blip r:embed="rId4"/>
              <a:stretch>
                <a:fillRect/>
              </a:stretch>
            </a:blipFill>
          </p:spPr>
        </p:sp>
        <p:sp>
          <p:nvSpPr>
            <p:cNvPr id="5" name="Freeform 5"/>
            <p:cNvSpPr/>
            <p:nvPr/>
          </p:nvSpPr>
          <p:spPr>
            <a:xfrm>
              <a:off x="0" y="0"/>
              <a:ext cx="8174470" cy="3694558"/>
            </a:xfrm>
            <a:custGeom>
              <a:avLst/>
              <a:gdLst/>
              <a:ahLst/>
              <a:cxnLst/>
              <a:rect l="l" t="t" r="r" b="b"/>
              <a:pathLst>
                <a:path w="8174470" h="3694558">
                  <a:moveTo>
                    <a:pt x="0" y="0"/>
                  </a:moveTo>
                  <a:lnTo>
                    <a:pt x="8174470" y="0"/>
                  </a:lnTo>
                  <a:lnTo>
                    <a:pt x="8174470" y="3694558"/>
                  </a:lnTo>
                  <a:lnTo>
                    <a:pt x="0" y="3694558"/>
                  </a:lnTo>
                  <a:lnTo>
                    <a:pt x="0" y="0"/>
                  </a:lnTo>
                  <a:close/>
                </a:path>
              </a:pathLst>
            </a:custGeom>
            <a:blipFill>
              <a:blip r:embed="rId4"/>
              <a:stretch>
                <a:fillRect b="-222630"/>
              </a:stretch>
            </a:blipFill>
          </p:spPr>
        </p:sp>
        <p:sp>
          <p:nvSpPr>
            <p:cNvPr id="6" name="Freeform 6"/>
            <p:cNvSpPr/>
            <p:nvPr/>
          </p:nvSpPr>
          <p:spPr>
            <a:xfrm>
              <a:off x="1191978" y="2988201"/>
              <a:ext cx="2875570" cy="778095"/>
            </a:xfrm>
            <a:custGeom>
              <a:avLst/>
              <a:gdLst/>
              <a:ahLst/>
              <a:cxnLst/>
              <a:rect l="l" t="t" r="r" b="b"/>
              <a:pathLst>
                <a:path w="2875570" h="778095">
                  <a:moveTo>
                    <a:pt x="0" y="0"/>
                  </a:moveTo>
                  <a:lnTo>
                    <a:pt x="2875569" y="0"/>
                  </a:lnTo>
                  <a:lnTo>
                    <a:pt x="2875569" y="778095"/>
                  </a:lnTo>
                  <a:lnTo>
                    <a:pt x="0" y="778095"/>
                  </a:lnTo>
                  <a:lnTo>
                    <a:pt x="0" y="0"/>
                  </a:lnTo>
                  <a:close/>
                </a:path>
              </a:pathLst>
            </a:custGeom>
            <a:blipFill>
              <a:blip r:embed="rId5"/>
              <a:stretch>
                <a:fillRect/>
              </a:stretch>
            </a:blipFill>
          </p:spPr>
        </p:sp>
        <p:sp>
          <p:nvSpPr>
            <p:cNvPr id="7" name="Freeform 7"/>
            <p:cNvSpPr/>
            <p:nvPr/>
          </p:nvSpPr>
          <p:spPr>
            <a:xfrm>
              <a:off x="4067547" y="2988201"/>
              <a:ext cx="2875570" cy="778095"/>
            </a:xfrm>
            <a:custGeom>
              <a:avLst/>
              <a:gdLst/>
              <a:ahLst/>
              <a:cxnLst/>
              <a:rect l="l" t="t" r="r" b="b"/>
              <a:pathLst>
                <a:path w="2875570" h="778095">
                  <a:moveTo>
                    <a:pt x="0" y="0"/>
                  </a:moveTo>
                  <a:lnTo>
                    <a:pt x="2875570" y="0"/>
                  </a:lnTo>
                  <a:lnTo>
                    <a:pt x="2875570" y="778095"/>
                  </a:lnTo>
                  <a:lnTo>
                    <a:pt x="0" y="778095"/>
                  </a:lnTo>
                  <a:lnTo>
                    <a:pt x="0" y="0"/>
                  </a:lnTo>
                  <a:close/>
                </a:path>
              </a:pathLst>
            </a:custGeom>
            <a:blipFill>
              <a:blip r:embed="rId5"/>
              <a:stretch>
                <a:fillRect/>
              </a:stretch>
            </a:blipFill>
          </p:spPr>
        </p:sp>
        <p:sp>
          <p:nvSpPr>
            <p:cNvPr id="8" name="Freeform 8"/>
            <p:cNvSpPr/>
            <p:nvPr/>
          </p:nvSpPr>
          <p:spPr>
            <a:xfrm>
              <a:off x="2943052" y="2328150"/>
              <a:ext cx="2875570" cy="778095"/>
            </a:xfrm>
            <a:custGeom>
              <a:avLst/>
              <a:gdLst/>
              <a:ahLst/>
              <a:cxnLst/>
              <a:rect l="l" t="t" r="r" b="b"/>
              <a:pathLst>
                <a:path w="2875570" h="778095">
                  <a:moveTo>
                    <a:pt x="0" y="0"/>
                  </a:moveTo>
                  <a:lnTo>
                    <a:pt x="2875570" y="0"/>
                  </a:lnTo>
                  <a:lnTo>
                    <a:pt x="2875570" y="778096"/>
                  </a:lnTo>
                  <a:lnTo>
                    <a:pt x="0" y="778096"/>
                  </a:lnTo>
                  <a:lnTo>
                    <a:pt x="0" y="0"/>
                  </a:lnTo>
                  <a:close/>
                </a:path>
              </a:pathLst>
            </a:custGeom>
            <a:blipFill>
              <a:blip r:embed="rId5"/>
              <a:stretch>
                <a:fillRect/>
              </a:stretch>
            </a:blipFill>
          </p:spPr>
        </p:sp>
        <p:sp>
          <p:nvSpPr>
            <p:cNvPr id="9" name="Freeform 9"/>
            <p:cNvSpPr/>
            <p:nvPr/>
          </p:nvSpPr>
          <p:spPr>
            <a:xfrm>
              <a:off x="822955" y="880952"/>
              <a:ext cx="2875570" cy="778095"/>
            </a:xfrm>
            <a:custGeom>
              <a:avLst/>
              <a:gdLst/>
              <a:ahLst/>
              <a:cxnLst/>
              <a:rect l="l" t="t" r="r" b="b"/>
              <a:pathLst>
                <a:path w="2875570" h="778095">
                  <a:moveTo>
                    <a:pt x="0" y="0"/>
                  </a:moveTo>
                  <a:lnTo>
                    <a:pt x="2875570" y="0"/>
                  </a:lnTo>
                  <a:lnTo>
                    <a:pt x="2875570" y="778096"/>
                  </a:lnTo>
                  <a:lnTo>
                    <a:pt x="0" y="778096"/>
                  </a:lnTo>
                  <a:lnTo>
                    <a:pt x="0" y="0"/>
                  </a:lnTo>
                  <a:close/>
                </a:path>
              </a:pathLst>
            </a:custGeom>
            <a:blipFill>
              <a:blip r:embed="rId5"/>
              <a:stretch>
                <a:fillRect/>
              </a:stretch>
            </a:blipFill>
          </p:spPr>
        </p:sp>
      </p:grpSp>
      <p:sp>
        <p:nvSpPr>
          <p:cNvPr id="10" name="TextBox 10"/>
          <p:cNvSpPr txBox="1"/>
          <p:nvPr/>
        </p:nvSpPr>
        <p:spPr>
          <a:xfrm>
            <a:off x="530925" y="396761"/>
            <a:ext cx="5039470" cy="2095500"/>
          </a:xfrm>
          <a:prstGeom prst="rect">
            <a:avLst/>
          </a:prstGeom>
        </p:spPr>
        <p:txBody>
          <a:bodyPr lIns="0" tIns="0" rIns="0" bIns="0" rtlCol="0" anchor="t">
            <a:spAutoFit/>
          </a:bodyPr>
          <a:lstStyle/>
          <a:p>
            <a:pPr algn="ctr">
              <a:lnSpc>
                <a:spcPts val="8280"/>
              </a:lnSpc>
            </a:pPr>
            <a:r>
              <a:rPr lang="en-US" sz="6900">
                <a:solidFill>
                  <a:srgbClr val="E7D4B5"/>
                </a:solidFill>
                <a:latin typeface="Waterlily"/>
              </a:rPr>
              <a:t>“FEMALE PILL” ADS IN 1870s</a:t>
            </a:r>
          </a:p>
        </p:txBody>
      </p:sp>
      <p:sp>
        <p:nvSpPr>
          <p:cNvPr id="11" name="TextBox 11"/>
          <p:cNvSpPr txBox="1"/>
          <p:nvPr/>
        </p:nvSpPr>
        <p:spPr>
          <a:xfrm>
            <a:off x="6955828" y="609600"/>
            <a:ext cx="9923406" cy="828675"/>
          </a:xfrm>
          <a:prstGeom prst="rect">
            <a:avLst/>
          </a:prstGeom>
        </p:spPr>
        <p:txBody>
          <a:bodyPr lIns="0" tIns="0" rIns="0" bIns="0" rtlCol="0" anchor="t">
            <a:spAutoFit/>
          </a:bodyPr>
          <a:lstStyle/>
          <a:p>
            <a:pPr algn="ctr">
              <a:lnSpc>
                <a:spcPts val="6480"/>
              </a:lnSpc>
            </a:pPr>
            <a:r>
              <a:rPr lang="en-US" sz="5400">
                <a:solidFill>
                  <a:srgbClr val="E7D4B5"/>
                </a:solidFill>
                <a:latin typeface="Canva Student Font"/>
              </a:rPr>
              <a:t>WARNINGS WERE THE AD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1049</Words>
  <Application>Microsoft Macintosh PowerPoint</Application>
  <PresentationFormat>Custom</PresentationFormat>
  <Paragraphs>178</Paragraphs>
  <Slides>32</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Canva Student Font</vt:lpstr>
      <vt:lpstr>Waterlily</vt:lpstr>
      <vt:lpstr>Arial</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Penumbras and Comstockery_ Contemporary Applications of the 1873 Comstock Act.gslides</dc:title>
  <cp:lastModifiedBy>Serene  Williams</cp:lastModifiedBy>
  <cp:revision>3</cp:revision>
  <dcterms:created xsi:type="dcterms:W3CDTF">2006-08-16T00:00:00Z</dcterms:created>
  <dcterms:modified xsi:type="dcterms:W3CDTF">2024-03-29T18:51:52Z</dcterms:modified>
  <dc:identifier>DAFuGGVp2pw</dc:identifier>
</cp:coreProperties>
</file>